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81" r:id="rId5"/>
    <p:sldId id="274" r:id="rId6"/>
    <p:sldId id="279" r:id="rId7"/>
    <p:sldId id="275" r:id="rId8"/>
    <p:sldId id="276" r:id="rId9"/>
    <p:sldId id="277" r:id="rId10"/>
    <p:sldId id="269" r:id="rId11"/>
    <p:sldId id="280" r:id="rId12"/>
    <p:sldId id="278" r:id="rId13"/>
    <p:sldId id="282"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qtr4goldmarkcity.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qtr4goldmarkcit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K&#7871;t%20qu&#7843;%20&#273;&#224;m%20ph&#225;n%20ph&#237;%20d&#7883;ch%20v&#7909;%20(8.250VND).docx" TargetMode="External"/><Relationship Id="rId7" Type="http://schemas.openxmlformats.org/officeDocument/2006/relationships/hyperlink" Target="Qui%20ch&#7871;%20qu&#7843;n%20l&#253;,%20s&#7917;%20d&#7909;ng%20qu&#297;%20b&#7843;o%20tr&#236;%20v&#224;%20thu%20chi%20t&#224;i%20ch&#237;nh%20BQT%20R4.docx" TargetMode="External"/><Relationship Id="rId2" Type="http://schemas.openxmlformats.org/officeDocument/2006/relationships/hyperlink" Target="Th&#244;ng%20b&#225;o%20xin%20&#253;%20ki&#7871;n%20c&#432;%20d&#226;n.docx" TargetMode="External"/><Relationship Id="rId1" Type="http://schemas.openxmlformats.org/officeDocument/2006/relationships/slideLayout" Target="../slideLayouts/slideLayout2.xml"/><Relationship Id="rId6" Type="http://schemas.openxmlformats.org/officeDocument/2006/relationships/hyperlink" Target="N&#7897;i%20quy%20Qu&#7843;n%20l&#253;%20v&#224;%20s&#7917;%20d&#7909;ng%20nh&#224;%20Chung%20c&#432;%20R4%20GMC.doc" TargetMode="External"/><Relationship Id="rId5" Type="http://schemas.openxmlformats.org/officeDocument/2006/relationships/hyperlink" Target="B&#7843;ng%20theo%20d&#245;i%20xin%20&#253;%20ki&#7871;n%20c&#432;%20d&#226;n.xlsx" TargetMode="External"/><Relationship Id="rId4" Type="http://schemas.openxmlformats.org/officeDocument/2006/relationships/hyperlink" Target="Phi&#7871;u%20xin%20&#253;%20ki&#7871;n%20c&#432;%20d&#226;n.docx"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6968" y="978408"/>
            <a:ext cx="10418064" cy="1938529"/>
          </a:xfrm>
        </p:spPr>
        <p:txBody>
          <a:bodyPr vert="horz" lIns="91440" tIns="45720" rIns="91440" bIns="45720" rtlCol="0" anchor="ctr">
            <a:normAutofit fontScale="90000"/>
          </a:bodyPr>
          <a:lstStyle/>
          <a:p>
            <a:r>
              <a:rPr lang="en-GB" sz="4400" b="1" dirty="0">
                <a:latin typeface="Times New Roman" panose="02020603050405020304" pitchFamily="18" charset="0"/>
                <a:ea typeface="Arial" panose="020B0604020202020204" pitchFamily="34" charset="0"/>
              </a:rPr>
              <a:t>NHÀ CHUNG CƯ R4 - GOLDMARK CITY</a:t>
            </a:r>
            <a:br>
              <a:rPr lang="en-GB" sz="4400" b="1" dirty="0">
                <a:latin typeface="Times New Roman" panose="02020603050405020304" pitchFamily="18" charset="0"/>
                <a:ea typeface="Arial" panose="020B0604020202020204" pitchFamily="34" charset="0"/>
              </a:rPr>
            </a:br>
            <a:r>
              <a:rPr lang="en-GB" sz="4400" b="1" dirty="0">
                <a:latin typeface="Times New Roman" panose="02020603050405020304" pitchFamily="18" charset="0"/>
                <a:ea typeface="Arial" panose="020B0604020202020204" pitchFamily="34" charset="0"/>
              </a:rPr>
              <a:t/>
            </a:r>
            <a:br>
              <a:rPr lang="en-GB" sz="4400" b="1" dirty="0">
                <a:latin typeface="Times New Roman" panose="02020603050405020304" pitchFamily="18" charset="0"/>
                <a:ea typeface="Arial" panose="020B0604020202020204" pitchFamily="34" charset="0"/>
              </a:rPr>
            </a:br>
            <a:r>
              <a:rPr lang="en-GB" sz="4400" b="1" dirty="0">
                <a:latin typeface="Times New Roman" panose="02020603050405020304" pitchFamily="18" charset="0"/>
                <a:ea typeface="Arial" panose="020B0604020202020204" pitchFamily="34" charset="0"/>
              </a:rPr>
              <a:t>HỌP THÁNG </a:t>
            </a:r>
            <a:r>
              <a:rPr lang="en-GB" sz="4400" b="1" dirty="0" smtClean="0">
                <a:latin typeface="Times New Roman" panose="02020603050405020304" pitchFamily="18" charset="0"/>
                <a:ea typeface="Arial" panose="020B0604020202020204" pitchFamily="34" charset="0"/>
              </a:rPr>
              <a:t>9</a:t>
            </a:r>
            <a:endParaRPr lang="en-GB" sz="4400" b="1" dirty="0">
              <a:latin typeface="Times New Roman" panose="02020603050405020304" pitchFamily="18" charset="0"/>
              <a:ea typeface="Arial" panose="020B0604020202020204" pitchFamily="34" charset="0"/>
            </a:endParaRPr>
          </a:p>
        </p:txBody>
      </p:sp>
      <p:sp>
        <p:nvSpPr>
          <p:cNvPr id="3" name="Subtitle 2"/>
          <p:cNvSpPr>
            <a:spLocks noGrp="1"/>
          </p:cNvSpPr>
          <p:nvPr>
            <p:ph type="subTitle" idx="1"/>
          </p:nvPr>
        </p:nvSpPr>
        <p:spPr>
          <a:xfrm>
            <a:off x="1524000" y="4077526"/>
            <a:ext cx="9144000" cy="969962"/>
          </a:xfrm>
        </p:spPr>
        <p:txBody>
          <a:bodyPr vert="horz" lIns="91440" tIns="45720" rIns="91440" bIns="45720" rtlCol="0" anchor="ctr">
            <a:noAutofit/>
          </a:bodyPr>
          <a:lstStyle/>
          <a:p>
            <a:pPr>
              <a:spcBef>
                <a:spcPct val="0"/>
              </a:spcBef>
            </a:pPr>
            <a:r>
              <a:rPr lang="en-GB" dirty="0">
                <a:latin typeface="Times New Roman" panose="02020603050405020304" pitchFamily="18" charset="0"/>
                <a:ea typeface="Arial" panose="020B0604020202020204" pitchFamily="34" charset="0"/>
                <a:cs typeface="+mj-cs"/>
              </a:rPr>
              <a:t>BQT, TCT, TRƯỞNG / PHÓ </a:t>
            </a:r>
            <a:r>
              <a:rPr lang="en-GB" dirty="0" smtClean="0">
                <a:latin typeface="Times New Roman" panose="02020603050405020304" pitchFamily="18" charset="0"/>
                <a:ea typeface="Arial" panose="020B0604020202020204" pitchFamily="34" charset="0"/>
                <a:cs typeface="+mj-cs"/>
              </a:rPr>
              <a:t>TẦNG/ CƯ DÂN TÂM HUYẾT R4</a:t>
            </a:r>
          </a:p>
          <a:p>
            <a:pPr>
              <a:spcBef>
                <a:spcPct val="0"/>
              </a:spcBef>
            </a:pPr>
            <a:endParaRPr lang="en-GB" dirty="0">
              <a:latin typeface="Times New Roman" panose="02020603050405020304" pitchFamily="18" charset="0"/>
              <a:ea typeface="Arial" panose="020B0604020202020204" pitchFamily="34" charset="0"/>
              <a:cs typeface="+mj-cs"/>
            </a:endParaRPr>
          </a:p>
          <a:p>
            <a:pPr>
              <a:spcBef>
                <a:spcPct val="0"/>
              </a:spcBef>
            </a:pPr>
            <a:r>
              <a:rPr lang="en-GB" sz="1800" dirty="0" smtClean="0">
                <a:latin typeface="Times New Roman" panose="02020603050405020304" pitchFamily="18" charset="0"/>
                <a:ea typeface="Arial" panose="020B0604020202020204" pitchFamily="34" charset="0"/>
                <a:cs typeface="+mj-cs"/>
              </a:rPr>
              <a:t>16 </a:t>
            </a:r>
            <a:r>
              <a:rPr lang="en-GB" sz="1800" dirty="0">
                <a:latin typeface="Times New Roman" panose="02020603050405020304" pitchFamily="18" charset="0"/>
                <a:ea typeface="Arial" panose="020B0604020202020204" pitchFamily="34" charset="0"/>
                <a:cs typeface="+mj-cs"/>
              </a:rPr>
              <a:t>THÁNG </a:t>
            </a:r>
            <a:r>
              <a:rPr lang="en-GB" sz="1800" dirty="0" smtClean="0">
                <a:latin typeface="Times New Roman" panose="02020603050405020304" pitchFamily="18" charset="0"/>
                <a:ea typeface="Arial" panose="020B0604020202020204" pitchFamily="34" charset="0"/>
                <a:cs typeface="+mj-cs"/>
              </a:rPr>
              <a:t>9 </a:t>
            </a:r>
            <a:r>
              <a:rPr lang="en-GB" sz="1800" dirty="0">
                <a:latin typeface="Times New Roman" panose="02020603050405020304" pitchFamily="18" charset="0"/>
                <a:ea typeface="Arial" panose="020B0604020202020204" pitchFamily="34" charset="0"/>
                <a:cs typeface="+mj-cs"/>
              </a:rPr>
              <a:t>NĂM 2019</a:t>
            </a:r>
          </a:p>
        </p:txBody>
      </p:sp>
    </p:spTree>
    <p:extLst>
      <p:ext uri="{BB962C8B-B14F-4D97-AF65-F5344CB8AC3E}">
        <p14:creationId xmlns:p14="http://schemas.microsoft.com/office/powerpoint/2010/main" val="3036750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218542"/>
            <a:ext cx="9823704" cy="824788"/>
          </a:xfrm>
        </p:spPr>
        <p:txBody>
          <a:bodyPr>
            <a:noAutofit/>
          </a:bodyPr>
          <a:lstStyle/>
          <a:p>
            <a:pPr lvl="0" algn="ctr">
              <a:lnSpc>
                <a:spcPct val="115000"/>
              </a:lnSpc>
              <a:spcBef>
                <a:spcPts val="600"/>
              </a:spcBef>
              <a:spcAft>
                <a:spcPts val="600"/>
              </a:spcAft>
            </a:pPr>
            <a:r>
              <a:rPr lang="en-GB" sz="2800" b="1" dirty="0">
                <a:latin typeface="Times New Roman" panose="02020603050405020304" pitchFamily="18" charset="0"/>
                <a:ea typeface="Arial" panose="020B0604020202020204" pitchFamily="34" charset="0"/>
                <a:cs typeface="Times New Roman" panose="02020603050405020304" pitchFamily="18" charset="0"/>
              </a:rPr>
              <a:t>K</a:t>
            </a:r>
            <a:r>
              <a:rPr lang="vi-VN" sz="2800" b="1" dirty="0">
                <a:latin typeface="Times New Roman" panose="02020603050405020304" pitchFamily="18" charset="0"/>
                <a:ea typeface="Arial" panose="020B0604020202020204" pitchFamily="34" charset="0"/>
                <a:cs typeface="Times New Roman" panose="02020603050405020304" pitchFamily="18" charset="0"/>
              </a:rPr>
              <a:t>Ế </a:t>
            </a:r>
            <a:r>
              <a:rPr lang="vi-VN" sz="2800" b="1" dirty="0" smtClean="0">
                <a:ea typeface="Arial" panose="020B0604020202020204" pitchFamily="34" charset="0"/>
              </a:rPr>
              <a:t>HOẠCH XIN Ý KIẾN 100% CƯ DÂN VỀ PHÍ DỊCH VỤ, QUI CHẾ &amp; NỘI QUI. </a:t>
            </a:r>
            <a:endParaRPr lang="vi-VN" sz="2800" b="1" dirty="0">
              <a:ea typeface="Arial" panose="020B0604020202020204" pitchFamily="34" charset="0"/>
            </a:endParaRPr>
          </a:p>
        </p:txBody>
      </p:sp>
      <p:sp>
        <p:nvSpPr>
          <p:cNvPr id="3" name="Content Placeholder 2"/>
          <p:cNvSpPr>
            <a:spLocks noGrp="1"/>
          </p:cNvSpPr>
          <p:nvPr>
            <p:ph idx="1"/>
          </p:nvPr>
        </p:nvSpPr>
        <p:spPr>
          <a:xfrm>
            <a:off x="438912" y="1316736"/>
            <a:ext cx="11448288" cy="5394960"/>
          </a:xfrm>
        </p:spPr>
        <p:txBody>
          <a:bodyPr>
            <a:normAutofit/>
          </a:bodyPr>
          <a:lstStyle/>
          <a:p>
            <a:pPr marL="914400" lvl="1" indent="-457200">
              <a:buFont typeface="+mj-lt"/>
              <a:buAutoNum type="arabicPeriod"/>
            </a:pPr>
            <a:r>
              <a:rPr lang="en-GB" dirty="0" err="1" smtClean="0">
                <a:latin typeface="Times New Roman" panose="02020603050405020304" pitchFamily="18" charset="0"/>
                <a:cs typeface="Times New Roman" panose="02020603050405020304" pitchFamily="18" charset="0"/>
              </a:rPr>
              <a:t>Các</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vấn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đề</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lấy</a:t>
            </a:r>
            <a:r>
              <a:rPr lang="en-GB" dirty="0" smtClean="0">
                <a:latin typeface="Times New Roman" panose="02020603050405020304" pitchFamily="18" charset="0"/>
                <a:cs typeface="Times New Roman" panose="02020603050405020304" pitchFamily="18" charset="0"/>
              </a:rPr>
              <a:t> ý </a:t>
            </a:r>
            <a:r>
              <a:rPr lang="en-GB" dirty="0" err="1" smtClean="0">
                <a:latin typeface="Times New Roman" panose="02020603050405020304" pitchFamily="18" charset="0"/>
                <a:cs typeface="Times New Roman" panose="02020603050405020304" pitchFamily="18" charset="0"/>
              </a:rPr>
              <a:t>kiến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và</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thông</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báo</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của</a:t>
            </a:r>
            <a:r>
              <a:rPr lang="en-GB" dirty="0" smtClean="0">
                <a:latin typeface="Times New Roman" panose="02020603050405020304" pitchFamily="18" charset="0"/>
                <a:cs typeface="Times New Roman" panose="02020603050405020304" pitchFamily="18" charset="0"/>
              </a:rPr>
              <a:t> BQT </a:t>
            </a:r>
            <a:r>
              <a:rPr lang="en-GB" dirty="0" err="1" smtClean="0">
                <a:latin typeface="Times New Roman" panose="02020603050405020304" pitchFamily="18" charset="0"/>
                <a:cs typeface="Times New Roman" panose="02020603050405020304" pitchFamily="18" charset="0"/>
              </a:rPr>
              <a:t>sẽ</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được</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niêm</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yết</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trên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trang</a:t>
            </a:r>
            <a:r>
              <a:rPr lang="en-GB" dirty="0" smtClean="0">
                <a:latin typeface="Times New Roman" panose="02020603050405020304" pitchFamily="18" charset="0"/>
                <a:cs typeface="Times New Roman" panose="02020603050405020304" pitchFamily="18" charset="0"/>
              </a:rPr>
              <a:t> Web </a:t>
            </a:r>
            <a:r>
              <a:rPr lang="en-GB" dirty="0" err="1">
                <a:latin typeface="Times New Roman" panose="02020603050405020304" pitchFamily="18" charset="0"/>
                <a:cs typeface="Times New Roman" panose="02020603050405020304" pitchFamily="18" charset="0"/>
              </a:rPr>
              <a:t>và</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bản</a:t>
            </a:r>
            <a:r>
              <a:rPr lang="en-GB" dirty="0">
                <a:latin typeface="Times New Roman" panose="02020603050405020304" pitchFamily="18" charset="0"/>
                <a:cs typeface="Times New Roman" panose="02020603050405020304" pitchFamily="18" charset="0"/>
              </a:rPr>
              <a:t> tin </a:t>
            </a:r>
            <a:r>
              <a:rPr lang="en-GB" dirty="0" err="1">
                <a:latin typeface="Times New Roman" panose="02020603050405020304" pitchFamily="18" charset="0"/>
                <a:cs typeface="Times New Roman" panose="02020603050405020304" pitchFamily="18" charset="0"/>
              </a:rPr>
              <a:t>nhà</a:t>
            </a:r>
            <a:r>
              <a:rPr lang="en-GB" dirty="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chung</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cư</a:t>
            </a:r>
            <a:r>
              <a:rPr lang="en-GB" dirty="0" smtClean="0">
                <a:latin typeface="Times New Roman" panose="02020603050405020304" pitchFamily="18" charset="0"/>
                <a:cs typeface="Times New Roman" panose="02020603050405020304" pitchFamily="18" charset="0"/>
              </a:rPr>
              <a:t> R4. (</a:t>
            </a:r>
            <a:r>
              <a:rPr lang="en-GB" dirty="0">
                <a:latin typeface="Times New Roman" panose="02020603050405020304" pitchFamily="18" charset="0"/>
                <a:cs typeface="Times New Roman" panose="02020603050405020304" pitchFamily="18" charset="0"/>
                <a:hlinkClick r:id="rId2"/>
              </a:rPr>
              <a:t>http://bqtr4goldmarkcity.com</a:t>
            </a:r>
            <a:r>
              <a:rPr lang="en-GB" dirty="0" smtClean="0">
                <a:latin typeface="Times New Roman" panose="02020603050405020304" pitchFamily="18" charset="0"/>
                <a:cs typeface="Times New Roman" panose="02020603050405020304" pitchFamily="18" charset="0"/>
                <a:hlinkClick r:id="rId2"/>
              </a:rPr>
              <a:t>/</a:t>
            </a:r>
            <a:r>
              <a:rPr lang="en-GB" dirty="0" smtClean="0">
                <a:latin typeface="Times New Roman" panose="02020603050405020304" pitchFamily="18" charset="0"/>
                <a:cs typeface="Times New Roman" panose="02020603050405020304" pitchFamily="18" charset="0"/>
              </a:rPr>
              <a:t>)</a:t>
            </a:r>
          </a:p>
          <a:p>
            <a:pPr marL="914400" lvl="1" indent="-457200">
              <a:buFont typeface="+mj-lt"/>
              <a:buAutoNum type="arabicPeriod"/>
            </a:pPr>
            <a:r>
              <a:rPr lang="en-GB" dirty="0" smtClean="0">
                <a:latin typeface="Times New Roman" panose="02020603050405020304" pitchFamily="18" charset="0"/>
                <a:cs typeface="Times New Roman" panose="02020603050405020304" pitchFamily="18" charset="0"/>
              </a:rPr>
              <a:t>BQT </a:t>
            </a:r>
            <a:r>
              <a:rPr lang="en-GB" dirty="0" err="1" smtClean="0">
                <a:latin typeface="Times New Roman" panose="02020603050405020304" pitchFamily="18" charset="0"/>
                <a:cs typeface="Times New Roman" panose="02020603050405020304" pitchFamily="18" charset="0"/>
              </a:rPr>
              <a:t>Lấy</a:t>
            </a:r>
            <a:r>
              <a:rPr lang="en-GB" dirty="0" smtClean="0">
                <a:latin typeface="Times New Roman" panose="02020603050405020304" pitchFamily="18" charset="0"/>
                <a:cs typeface="Times New Roman" panose="02020603050405020304" pitchFamily="18" charset="0"/>
              </a:rPr>
              <a:t> ý </a:t>
            </a:r>
            <a:r>
              <a:rPr lang="en-GB" dirty="0" err="1" smtClean="0">
                <a:latin typeface="Times New Roman" panose="02020603050405020304" pitchFamily="18" charset="0"/>
                <a:cs typeface="Times New Roman" panose="02020603050405020304" pitchFamily="18" charset="0"/>
              </a:rPr>
              <a:t>kiến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cư</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dân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bằng</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hình</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thức</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phát</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phiếu</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xin</a:t>
            </a:r>
            <a:r>
              <a:rPr lang="en-GB" dirty="0" smtClean="0">
                <a:latin typeface="Times New Roman" panose="02020603050405020304" pitchFamily="18" charset="0"/>
                <a:cs typeface="Times New Roman" panose="02020603050405020304" pitchFamily="18" charset="0"/>
              </a:rPr>
              <a:t> ý </a:t>
            </a:r>
            <a:r>
              <a:rPr lang="en-GB" dirty="0" err="1" smtClean="0">
                <a:latin typeface="Times New Roman" panose="02020603050405020304" pitchFamily="18" charset="0"/>
                <a:cs typeface="Times New Roman" panose="02020603050405020304" pitchFamily="18" charset="0"/>
              </a:rPr>
              <a:t>kiến</a:t>
            </a:r>
            <a:r>
              <a:rPr lang="en-GB" dirty="0" smtClean="0">
                <a:latin typeface="Times New Roman" panose="02020603050405020304" pitchFamily="18" charset="0"/>
                <a:cs typeface="Times New Roman" panose="02020603050405020304" pitchFamily="18" charset="0"/>
              </a:rPr>
              <a:t> 100% </a:t>
            </a:r>
            <a:r>
              <a:rPr lang="en-GB" dirty="0" err="1" smtClean="0">
                <a:latin typeface="Times New Roman" panose="02020603050405020304" pitchFamily="18" charset="0"/>
                <a:cs typeface="Times New Roman" panose="02020603050405020304" pitchFamily="18" charset="0"/>
              </a:rPr>
              <a:t>cư</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dân</a:t>
            </a:r>
            <a:r>
              <a:rPr lang="en-GB" dirty="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thông</a:t>
            </a:r>
            <a:r>
              <a:rPr lang="en-GB" dirty="0" smtClean="0">
                <a:latin typeface="Times New Roman" panose="02020603050405020304" pitchFamily="18" charset="0"/>
                <a:cs typeface="Times New Roman" panose="02020603050405020304" pitchFamily="18" charset="0"/>
              </a:rPr>
              <a:t> qua 2 </a:t>
            </a:r>
            <a:r>
              <a:rPr lang="en-GB" dirty="0" err="1" smtClean="0">
                <a:latin typeface="Times New Roman" panose="02020603050405020304" pitchFamily="18" charset="0"/>
                <a:cs typeface="Times New Roman" panose="02020603050405020304" pitchFamily="18" charset="0"/>
              </a:rPr>
              <a:t>kênh</a:t>
            </a:r>
            <a:r>
              <a:rPr lang="en-GB" dirty="0" smtClean="0">
                <a:latin typeface="Times New Roman" panose="02020603050405020304" pitchFamily="18" charset="0"/>
                <a:cs typeface="Times New Roman" panose="02020603050405020304" pitchFamily="18" charset="0"/>
              </a:rPr>
              <a:t>:</a:t>
            </a:r>
          </a:p>
          <a:p>
            <a:pPr marL="914400" lvl="2" indent="0">
              <a:buNone/>
            </a:pPr>
            <a:r>
              <a:rPr lang="en-GB" sz="1800" dirty="0" err="1" smtClean="0">
                <a:latin typeface="Times New Roman" panose="02020603050405020304" pitchFamily="18" charset="0"/>
                <a:cs typeface="Times New Roman" panose="02020603050405020304" pitchFamily="18" charset="0"/>
              </a:rPr>
              <a:t>Kênh</a:t>
            </a:r>
            <a:r>
              <a:rPr lang="en-GB" sz="1800" dirty="0" smtClean="0">
                <a:latin typeface="Times New Roman" panose="02020603050405020304" pitchFamily="18" charset="0"/>
                <a:cs typeface="Times New Roman" panose="02020603050405020304" pitchFamily="18" charset="0"/>
              </a:rPr>
              <a:t> 1: BQT/BQL </a:t>
            </a:r>
            <a:r>
              <a:rPr lang="en-GB" sz="1800" dirty="0" err="1" smtClean="0">
                <a:latin typeface="Times New Roman" panose="02020603050405020304" pitchFamily="18" charset="0"/>
                <a:cs typeface="Times New Roman" panose="02020603050405020304" pitchFamily="18" charset="0"/>
              </a:rPr>
              <a:t>cùng</a:t>
            </a:r>
            <a:r>
              <a:rPr lang="en-GB" sz="1800" dirty="0" smtClean="0">
                <a:latin typeface="Times New Roman" panose="02020603050405020304" pitchFamily="18" charset="0"/>
                <a:cs typeface="Times New Roman" panose="02020603050405020304" pitchFamily="18" charset="0"/>
              </a:rPr>
              <a:t> </a:t>
            </a:r>
            <a:r>
              <a:rPr lang="en-GB" sz="1800" b="1" dirty="0" err="1">
                <a:latin typeface="Times New Roman" panose="02020603050405020304" pitchFamily="18" charset="0"/>
                <a:cs typeface="Times New Roman" panose="02020603050405020304" pitchFamily="18" charset="0"/>
              </a:rPr>
              <a:t>t</a:t>
            </a:r>
            <a:r>
              <a:rPr lang="en-GB" sz="1800" b="1" dirty="0" err="1" smtClean="0">
                <a:latin typeface="Times New Roman" panose="02020603050405020304" pitchFamily="18" charset="0"/>
                <a:cs typeface="Times New Roman" panose="02020603050405020304" pitchFamily="18" charset="0"/>
              </a:rPr>
              <a:t>rưởng</a:t>
            </a:r>
            <a:r>
              <a:rPr lang="en-GB" sz="1800" b="1" dirty="0" smtClean="0">
                <a:latin typeface="Times New Roman" panose="02020603050405020304" pitchFamily="18" charset="0"/>
                <a:cs typeface="Times New Roman" panose="02020603050405020304" pitchFamily="18" charset="0"/>
              </a:rPr>
              <a:t>/</a:t>
            </a:r>
            <a:r>
              <a:rPr lang="en-GB" sz="1800" b="1" dirty="0" err="1" smtClean="0">
                <a:latin typeface="Times New Roman" panose="02020603050405020304" pitchFamily="18" charset="0"/>
                <a:cs typeface="Times New Roman" panose="02020603050405020304" pitchFamily="18" charset="0"/>
              </a:rPr>
              <a:t>phó</a:t>
            </a:r>
            <a:r>
              <a:rPr lang="en-GB" sz="1800" b="1" dirty="0" smtClean="0">
                <a:latin typeface="Times New Roman" panose="02020603050405020304" pitchFamily="18" charset="0"/>
                <a:cs typeface="Times New Roman" panose="02020603050405020304" pitchFamily="18" charset="0"/>
              </a:rPr>
              <a:t> </a:t>
            </a:r>
            <a:r>
              <a:rPr lang="en-GB" sz="1800" b="1" dirty="0" err="1" smtClean="0">
                <a:latin typeface="Times New Roman" panose="02020603050405020304" pitchFamily="18" charset="0"/>
                <a:cs typeface="Times New Roman" panose="02020603050405020304" pitchFamily="18" charset="0"/>
              </a:rPr>
              <a:t>tầng</a:t>
            </a:r>
            <a:r>
              <a:rPr lang="en-GB" sz="1800" b="1" dirty="0" smtClean="0">
                <a:latin typeface="Times New Roman" panose="02020603050405020304" pitchFamily="18" charset="0"/>
                <a:cs typeface="Times New Roman" panose="02020603050405020304" pitchFamily="18" charset="0"/>
              </a:rPr>
              <a:t>/ </a:t>
            </a:r>
            <a:r>
              <a:rPr lang="en-GB" sz="1800" b="1" dirty="0" err="1" smtClean="0">
                <a:latin typeface="Times New Roman" panose="02020603050405020304" pitchFamily="18" charset="0"/>
                <a:cs typeface="Times New Roman" panose="02020603050405020304" pitchFamily="18" charset="0"/>
              </a:rPr>
              <a:t>cư</a:t>
            </a:r>
            <a:r>
              <a:rPr lang="en-GB" sz="1800" b="1" dirty="0" smtClean="0">
                <a:latin typeface="Times New Roman" panose="02020603050405020304" pitchFamily="18" charset="0"/>
                <a:cs typeface="Times New Roman" panose="02020603050405020304" pitchFamily="18" charset="0"/>
              </a:rPr>
              <a:t> </a:t>
            </a:r>
            <a:r>
              <a:rPr lang="en-GB" sz="1800" b="1" dirty="0" err="1" smtClean="0">
                <a:latin typeface="Times New Roman" panose="02020603050405020304" pitchFamily="18" charset="0"/>
                <a:cs typeface="Times New Roman" panose="02020603050405020304" pitchFamily="18" charset="0"/>
              </a:rPr>
              <a:t>dân</a:t>
            </a:r>
            <a:r>
              <a:rPr lang="en-GB" sz="1800" b="1" dirty="0" smtClean="0">
                <a:latin typeface="Times New Roman" panose="02020603050405020304" pitchFamily="18" charset="0"/>
                <a:cs typeface="Times New Roman" panose="02020603050405020304" pitchFamily="18" charset="0"/>
              </a:rPr>
              <a:t> </a:t>
            </a:r>
            <a:r>
              <a:rPr lang="en-GB" sz="1800" b="1" dirty="0" err="1" smtClean="0">
                <a:latin typeface="Times New Roman" panose="02020603050405020304" pitchFamily="18" charset="0"/>
                <a:cs typeface="Times New Roman" panose="02020603050405020304" pitchFamily="18" charset="0"/>
              </a:rPr>
              <a:t>tâm</a:t>
            </a:r>
            <a:r>
              <a:rPr lang="en-GB" sz="1800" b="1" dirty="0" smtClean="0">
                <a:latin typeface="Times New Roman" panose="02020603050405020304" pitchFamily="18" charset="0"/>
                <a:cs typeface="Times New Roman" panose="02020603050405020304" pitchFamily="18" charset="0"/>
              </a:rPr>
              <a:t> </a:t>
            </a:r>
            <a:r>
              <a:rPr lang="en-GB" sz="1800" b="1" dirty="0" err="1" smtClean="0">
                <a:latin typeface="Times New Roman" panose="02020603050405020304" pitchFamily="18" charset="0"/>
                <a:cs typeface="Times New Roman" panose="02020603050405020304" pitchFamily="18" charset="0"/>
              </a:rPr>
              <a:t>huyết</a:t>
            </a:r>
            <a:r>
              <a:rPr lang="en-GB" sz="1800" b="1"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phát</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và</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nhận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phiếu</a:t>
            </a:r>
            <a:r>
              <a:rPr lang="en-GB" sz="1800" dirty="0">
                <a:latin typeface="Times New Roman" panose="02020603050405020304" pitchFamily="18" charset="0"/>
                <a:cs typeface="Times New Roman" panose="02020603050405020304" pitchFamily="18" charset="0"/>
              </a:rPr>
              <a:t>.</a:t>
            </a:r>
            <a:endParaRPr lang="en-GB" sz="1800" dirty="0" smtClean="0">
              <a:latin typeface="Times New Roman" panose="02020603050405020304" pitchFamily="18" charset="0"/>
              <a:cs typeface="Times New Roman" panose="02020603050405020304" pitchFamily="18" charset="0"/>
            </a:endParaRPr>
          </a:p>
          <a:p>
            <a:pPr marL="914400" lvl="2" indent="0">
              <a:buNone/>
            </a:pPr>
            <a:r>
              <a:rPr lang="en-GB" sz="1800" dirty="0" err="1" smtClean="0">
                <a:latin typeface="Times New Roman" panose="02020603050405020304" pitchFamily="18" charset="0"/>
                <a:cs typeface="Times New Roman" panose="02020603050405020304" pitchFamily="18" charset="0"/>
              </a:rPr>
              <a:t>Kênh</a:t>
            </a:r>
            <a:r>
              <a:rPr lang="en-GB" sz="1800" dirty="0" smtClean="0">
                <a:latin typeface="Times New Roman" panose="02020603050405020304" pitchFamily="18" charset="0"/>
                <a:cs typeface="Times New Roman" panose="02020603050405020304" pitchFamily="18" charset="0"/>
              </a:rPr>
              <a:t> 2: BQT/BQL </a:t>
            </a:r>
            <a:r>
              <a:rPr lang="en-GB" sz="1800" dirty="0" err="1" smtClean="0">
                <a:latin typeface="Times New Roman" panose="02020603050405020304" pitchFamily="18" charset="0"/>
                <a:cs typeface="Times New Roman" panose="02020603050405020304" pitchFamily="18" charset="0"/>
              </a:rPr>
              <a:t>phát</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và</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nhận</a:t>
            </a:r>
            <a:r>
              <a:rPr lang="en-GB" sz="1800" dirty="0" smtClean="0">
                <a:latin typeface="Times New Roman" panose="02020603050405020304" pitchFamily="18" charset="0"/>
                <a:cs typeface="Times New Roman" panose="02020603050405020304" pitchFamily="18" charset="0"/>
              </a:rPr>
              <a:t> </a:t>
            </a:r>
            <a:r>
              <a:rPr lang="en-GB" sz="1800" dirty="0" err="1" smtClean="0">
                <a:latin typeface="Times New Roman" panose="02020603050405020304" pitchFamily="18" charset="0"/>
                <a:cs typeface="Times New Roman" panose="02020603050405020304" pitchFamily="18" charset="0"/>
              </a:rPr>
              <a:t>phiếu</a:t>
            </a:r>
            <a:r>
              <a:rPr lang="en-GB" sz="1800" dirty="0" smtClean="0">
                <a:latin typeface="Times New Roman" panose="02020603050405020304" pitchFamily="18" charset="0"/>
                <a:cs typeface="Times New Roman" panose="02020603050405020304" pitchFamily="18" charset="0"/>
              </a:rPr>
              <a:t>. </a:t>
            </a:r>
          </a:p>
          <a:p>
            <a:pPr marL="914400" lvl="1" indent="-457200">
              <a:buFont typeface="+mj-lt"/>
              <a:buAutoNum type="arabicPeriod"/>
            </a:pPr>
            <a:r>
              <a:rPr lang="en-GB" dirty="0" err="1" smtClean="0">
                <a:latin typeface="Times New Roman" panose="02020603050405020304" pitchFamily="18" charset="0"/>
                <a:cs typeface="Times New Roman" panose="02020603050405020304" pitchFamily="18" charset="0"/>
              </a:rPr>
              <a:t>Thời</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gian</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thực</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hiện</a:t>
            </a:r>
            <a:r>
              <a:rPr lang="en-GB" dirty="0" smtClean="0">
                <a:latin typeface="Times New Roman" panose="02020603050405020304" pitchFamily="18" charset="0"/>
                <a:cs typeface="Times New Roman" panose="02020603050405020304" pitchFamily="18" charset="0"/>
              </a:rPr>
              <a:t>:</a:t>
            </a:r>
          </a:p>
          <a:p>
            <a:pPr marL="914400" lvl="1" indent="-457200">
              <a:buFont typeface="+mj-lt"/>
              <a:buAutoNum type="arabicPeriod"/>
            </a:pPr>
            <a:endParaRPr lang="en-GB" dirty="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GB"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GB" dirty="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GB"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GB" dirty="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GB"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GB" dirty="0" err="1" smtClean="0">
                <a:solidFill>
                  <a:srgbClr val="FF0000"/>
                </a:solidFill>
                <a:latin typeface="Times New Roman" panose="02020603050405020304" pitchFamily="18" charset="0"/>
                <a:cs typeface="Times New Roman" panose="02020603050405020304" pitchFamily="18" charset="0"/>
              </a:rPr>
              <a:t>Kênh</a:t>
            </a:r>
            <a:r>
              <a:rPr lang="en-GB" dirty="0" smtClean="0">
                <a:solidFill>
                  <a:srgbClr val="FF0000"/>
                </a:solidFill>
                <a:latin typeface="Times New Roman" panose="02020603050405020304" pitchFamily="18" charset="0"/>
                <a:cs typeface="Times New Roman" panose="02020603050405020304" pitchFamily="18" charset="0"/>
              </a:rPr>
              <a:t> 1 </a:t>
            </a:r>
            <a:r>
              <a:rPr lang="en-GB" dirty="0" err="1" smtClean="0">
                <a:solidFill>
                  <a:srgbClr val="FF0000"/>
                </a:solidFill>
                <a:latin typeface="Times New Roman" panose="02020603050405020304" pitchFamily="18" charset="0"/>
                <a:cs typeface="Times New Roman" panose="02020603050405020304" pitchFamily="18" charset="0"/>
              </a:rPr>
              <a:t>gồm</a:t>
            </a:r>
            <a:r>
              <a:rPr lang="en-GB" dirty="0" smtClean="0">
                <a:solidFill>
                  <a:srgbClr val="FF0000"/>
                </a:solidFill>
                <a:latin typeface="Times New Roman" panose="02020603050405020304" pitchFamily="18" charset="0"/>
                <a:cs typeface="Times New Roman" panose="02020603050405020304" pitchFamily="18" charset="0"/>
              </a:rPr>
              <a:t>: …</a:t>
            </a: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endParaRPr lang="en-GB" sz="2400" i="1" dirty="0" smtClean="0">
              <a:latin typeface="Times New Roman" panose="02020603050405020304" pitchFamily="18" charset="0"/>
              <a:cs typeface="Times New Roman" panose="02020603050405020304" pitchFamily="18" charset="0"/>
            </a:endParaRPr>
          </a:p>
          <a:p>
            <a:pPr lvl="1"/>
            <a:endParaRPr lang="en-GB" sz="2000" dirty="0" smtClean="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37908158"/>
              </p:ext>
            </p:extLst>
          </p:nvPr>
        </p:nvGraphicFramePr>
        <p:xfrm>
          <a:off x="1033272" y="3904488"/>
          <a:ext cx="10479025" cy="2178982"/>
        </p:xfrm>
        <a:graphic>
          <a:graphicData uri="http://schemas.openxmlformats.org/drawingml/2006/table">
            <a:tbl>
              <a:tblPr firstRow="1" bandRow="1">
                <a:tableStyleId>{5C22544A-7EE6-4342-B048-85BDC9FD1C3A}</a:tableStyleId>
              </a:tblPr>
              <a:tblGrid>
                <a:gridCol w="1965960"/>
                <a:gridCol w="1938528"/>
                <a:gridCol w="2258568"/>
                <a:gridCol w="2220164"/>
                <a:gridCol w="2095805"/>
              </a:tblGrid>
              <a:tr h="441622">
                <a:tc>
                  <a:txBody>
                    <a:bodyPr/>
                    <a:lstStyle/>
                    <a:p>
                      <a:pPr algn="ctr"/>
                      <a:r>
                        <a:rPr lang="en-GB" dirty="0" smtClean="0"/>
                        <a:t>16 /9 </a:t>
                      </a:r>
                      <a:endParaRPr lang="en-GB" dirty="0"/>
                    </a:p>
                  </a:txBody>
                  <a:tcPr/>
                </a:tc>
                <a:tc>
                  <a:txBody>
                    <a:bodyPr/>
                    <a:lstStyle/>
                    <a:p>
                      <a:pPr algn="ctr"/>
                      <a:r>
                        <a:rPr lang="en-GB" dirty="0" smtClean="0"/>
                        <a:t>17/9</a:t>
                      </a:r>
                      <a:r>
                        <a:rPr lang="en-GB" baseline="0" dirty="0" smtClean="0"/>
                        <a:t> – 19/9</a:t>
                      </a:r>
                      <a:endParaRPr lang="en-GB" dirty="0"/>
                    </a:p>
                  </a:txBody>
                  <a:tcPr/>
                </a:tc>
                <a:tc>
                  <a:txBody>
                    <a:bodyPr/>
                    <a:lstStyle/>
                    <a:p>
                      <a:pPr algn="ctr"/>
                      <a:r>
                        <a:rPr lang="en-GB" dirty="0" smtClean="0"/>
                        <a:t>20/9 – 27/9</a:t>
                      </a:r>
                      <a:endParaRPr lang="en-GB" dirty="0"/>
                    </a:p>
                  </a:txBody>
                  <a:tcPr/>
                </a:tc>
                <a:tc>
                  <a:txBody>
                    <a:bodyPr/>
                    <a:lstStyle/>
                    <a:p>
                      <a:pPr algn="ctr"/>
                      <a:r>
                        <a:rPr lang="en-GB" dirty="0" smtClean="0"/>
                        <a:t>28/9 – 30 /9 </a:t>
                      </a:r>
                      <a:endParaRPr lang="en-GB" dirty="0"/>
                    </a:p>
                  </a:txBody>
                  <a:tcPr/>
                </a:tc>
                <a:tc>
                  <a:txBody>
                    <a:bodyPr/>
                    <a:lstStyle/>
                    <a:p>
                      <a:pPr algn="ctr"/>
                      <a:r>
                        <a:rPr lang="en-GB" dirty="0" smtClean="0"/>
                        <a:t>1/10 – 10/10</a:t>
                      </a:r>
                      <a:endParaRPr lang="en-GB" dirty="0"/>
                    </a:p>
                  </a:txBody>
                  <a:tcPr/>
                </a:tc>
              </a:tr>
              <a:tr h="687155">
                <a:tc>
                  <a:txBody>
                    <a:bodyPr/>
                    <a:lstStyle/>
                    <a:p>
                      <a:r>
                        <a:rPr lang="en-GB" dirty="0" smtClean="0"/>
                        <a:t>BQT</a:t>
                      </a:r>
                      <a:r>
                        <a:rPr lang="en-GB" baseline="0" dirty="0" smtClean="0"/>
                        <a:t> </a:t>
                      </a:r>
                      <a:r>
                        <a:rPr lang="en-GB" baseline="0" dirty="0" err="1" smtClean="0"/>
                        <a:t>họp</a:t>
                      </a:r>
                      <a:r>
                        <a:rPr lang="en-GB" baseline="0" dirty="0" smtClean="0"/>
                        <a:t> </a:t>
                      </a:r>
                      <a:r>
                        <a:rPr lang="en-GB" baseline="0" dirty="0" err="1" smtClean="0"/>
                        <a:t>trưởng</a:t>
                      </a:r>
                      <a:r>
                        <a:rPr lang="en-GB" baseline="0" dirty="0" smtClean="0"/>
                        <a:t>/ </a:t>
                      </a:r>
                      <a:r>
                        <a:rPr lang="en-GB" baseline="0" dirty="0" err="1" smtClean="0"/>
                        <a:t>phó</a:t>
                      </a:r>
                      <a:r>
                        <a:rPr lang="en-GB" baseline="0" dirty="0" smtClean="0"/>
                        <a:t> </a:t>
                      </a:r>
                      <a:r>
                        <a:rPr lang="en-GB" baseline="0" dirty="0" err="1" smtClean="0"/>
                        <a:t>tầng</a:t>
                      </a:r>
                      <a:r>
                        <a:rPr lang="en-GB" baseline="0" dirty="0" smtClean="0"/>
                        <a:t>, </a:t>
                      </a:r>
                      <a:r>
                        <a:rPr lang="en-GB" baseline="0" dirty="0" err="1" smtClean="0"/>
                        <a:t>cư</a:t>
                      </a:r>
                      <a:r>
                        <a:rPr lang="en-GB" baseline="0" dirty="0" smtClean="0"/>
                        <a:t> </a:t>
                      </a:r>
                      <a:r>
                        <a:rPr lang="en-GB" baseline="0" dirty="0" err="1" smtClean="0"/>
                        <a:t>dân</a:t>
                      </a:r>
                      <a:r>
                        <a:rPr lang="en-GB" baseline="0" dirty="0" smtClean="0"/>
                        <a:t> </a:t>
                      </a:r>
                      <a:r>
                        <a:rPr lang="en-GB" baseline="0" dirty="0" err="1" smtClean="0"/>
                        <a:t>tâm</a:t>
                      </a:r>
                      <a:r>
                        <a:rPr lang="en-GB" baseline="0" dirty="0" smtClean="0"/>
                        <a:t> </a:t>
                      </a:r>
                      <a:r>
                        <a:rPr lang="en-GB" baseline="0" dirty="0" err="1" smtClean="0"/>
                        <a:t>huyết</a:t>
                      </a:r>
                      <a:r>
                        <a:rPr lang="en-GB" baseline="0" dirty="0" smtClean="0"/>
                        <a:t>.</a:t>
                      </a:r>
                      <a:endParaRPr lang="en-GB" dirty="0"/>
                    </a:p>
                  </a:txBody>
                  <a:tcPr/>
                </a:tc>
                <a:tc>
                  <a:txBody>
                    <a:bodyPr/>
                    <a:lstStyle/>
                    <a:p>
                      <a:r>
                        <a:rPr lang="en-GB" dirty="0" smtClean="0"/>
                        <a:t>BQT </a:t>
                      </a:r>
                      <a:r>
                        <a:rPr lang="en-GB" dirty="0" err="1" smtClean="0"/>
                        <a:t>thông</a:t>
                      </a:r>
                      <a:r>
                        <a:rPr lang="en-GB" baseline="0" dirty="0" smtClean="0"/>
                        <a:t> </a:t>
                      </a:r>
                      <a:r>
                        <a:rPr lang="en-GB" baseline="0" dirty="0" err="1" smtClean="0"/>
                        <a:t>báo</a:t>
                      </a:r>
                      <a:r>
                        <a:rPr lang="en-GB" baseline="0" dirty="0" smtClean="0"/>
                        <a:t> </a:t>
                      </a:r>
                      <a:r>
                        <a:rPr lang="en-GB" baseline="0" dirty="0" err="1" smtClean="0"/>
                        <a:t>kế</a:t>
                      </a:r>
                      <a:r>
                        <a:rPr lang="en-GB" baseline="0" dirty="0" smtClean="0"/>
                        <a:t> </a:t>
                      </a:r>
                      <a:r>
                        <a:rPr lang="en-GB" baseline="0" dirty="0" err="1" smtClean="0"/>
                        <a:t>hoạch</a:t>
                      </a:r>
                      <a:r>
                        <a:rPr lang="en-GB" baseline="0" dirty="0" smtClean="0"/>
                        <a:t> </a:t>
                      </a:r>
                      <a:r>
                        <a:rPr lang="en-GB" baseline="0" dirty="0" err="1" smtClean="0"/>
                        <a:t>xin</a:t>
                      </a:r>
                      <a:r>
                        <a:rPr lang="en-GB" baseline="0" dirty="0" smtClean="0"/>
                        <a:t> ý </a:t>
                      </a:r>
                      <a:r>
                        <a:rPr lang="en-GB" baseline="0" dirty="0" err="1" smtClean="0"/>
                        <a:t>kiến</a:t>
                      </a:r>
                      <a:r>
                        <a:rPr lang="en-GB" baseline="0" dirty="0" smtClean="0"/>
                        <a:t> </a:t>
                      </a:r>
                      <a:r>
                        <a:rPr lang="en-GB" baseline="0" dirty="0" err="1" smtClean="0"/>
                        <a:t>cư</a:t>
                      </a:r>
                      <a:r>
                        <a:rPr lang="en-GB" baseline="0" dirty="0" smtClean="0"/>
                        <a:t> </a:t>
                      </a:r>
                      <a:r>
                        <a:rPr lang="en-GB" baseline="0" dirty="0" err="1" smtClean="0"/>
                        <a:t>dân</a:t>
                      </a:r>
                      <a:r>
                        <a:rPr lang="en-GB" baseline="0" dirty="0" smtClean="0"/>
                        <a:t> </a:t>
                      </a:r>
                      <a:r>
                        <a:rPr lang="en-GB" baseline="0" dirty="0" err="1" smtClean="0"/>
                        <a:t>thông</a:t>
                      </a:r>
                      <a:r>
                        <a:rPr lang="en-GB" baseline="0" dirty="0" smtClean="0"/>
                        <a:t> qua: </a:t>
                      </a:r>
                      <a:r>
                        <a:rPr lang="en-GB" baseline="0" dirty="0" err="1" smtClean="0"/>
                        <a:t>trang</a:t>
                      </a:r>
                      <a:r>
                        <a:rPr lang="en-GB" baseline="0" dirty="0" smtClean="0"/>
                        <a:t> Web, </a:t>
                      </a:r>
                      <a:r>
                        <a:rPr lang="en-GB" baseline="0" dirty="0" err="1" smtClean="0"/>
                        <a:t>bảng</a:t>
                      </a:r>
                      <a:r>
                        <a:rPr lang="en-GB" baseline="0" dirty="0" smtClean="0"/>
                        <a:t> tin, </a:t>
                      </a:r>
                      <a:r>
                        <a:rPr lang="en-GB" baseline="0" dirty="0" err="1" smtClean="0"/>
                        <a:t>phát</a:t>
                      </a:r>
                      <a:r>
                        <a:rPr lang="en-GB" baseline="0" dirty="0" smtClean="0"/>
                        <a:t> </a:t>
                      </a:r>
                      <a:r>
                        <a:rPr lang="en-GB" baseline="0" dirty="0" err="1" smtClean="0"/>
                        <a:t>loa</a:t>
                      </a:r>
                      <a:r>
                        <a:rPr lang="en-GB" baseline="0" dirty="0" smtClean="0"/>
                        <a:t> &amp; </a:t>
                      </a:r>
                      <a:r>
                        <a:rPr lang="en-GB" baseline="0" dirty="0" err="1" smtClean="0"/>
                        <a:t>mạng</a:t>
                      </a:r>
                      <a:r>
                        <a:rPr lang="en-GB" baseline="0" dirty="0" smtClean="0"/>
                        <a:t> </a:t>
                      </a:r>
                      <a:r>
                        <a:rPr lang="en-GB" baseline="0" dirty="0" err="1" smtClean="0"/>
                        <a:t>xã</a:t>
                      </a:r>
                      <a:r>
                        <a:rPr lang="en-GB" baseline="0" dirty="0" smtClean="0"/>
                        <a:t> </a:t>
                      </a:r>
                      <a:r>
                        <a:rPr lang="en-GB" baseline="0" dirty="0" err="1" smtClean="0"/>
                        <a:t>hội</a:t>
                      </a:r>
                      <a:endParaRPr lang="en-GB" dirty="0"/>
                    </a:p>
                  </a:txBody>
                  <a:tcPr/>
                </a:tc>
                <a:tc>
                  <a:txBody>
                    <a:bodyPr/>
                    <a:lstStyle/>
                    <a:p>
                      <a:r>
                        <a:rPr lang="en-GB" dirty="0" err="1" smtClean="0"/>
                        <a:t>Phát</a:t>
                      </a:r>
                      <a:r>
                        <a:rPr lang="en-GB" baseline="0" dirty="0" smtClean="0"/>
                        <a:t> &amp; </a:t>
                      </a:r>
                      <a:r>
                        <a:rPr lang="en-GB" baseline="0" dirty="0" err="1" smtClean="0"/>
                        <a:t>nhận</a:t>
                      </a:r>
                      <a:r>
                        <a:rPr lang="en-GB" baseline="0" dirty="0" smtClean="0"/>
                        <a:t> </a:t>
                      </a:r>
                      <a:r>
                        <a:rPr lang="en-GB" baseline="0" dirty="0" err="1" smtClean="0"/>
                        <a:t>phiếu</a:t>
                      </a:r>
                      <a:r>
                        <a:rPr lang="en-GB" baseline="0" dirty="0" smtClean="0"/>
                        <a:t> </a:t>
                      </a:r>
                      <a:r>
                        <a:rPr lang="en-GB" baseline="0" dirty="0" err="1" smtClean="0"/>
                        <a:t>xin</a:t>
                      </a:r>
                      <a:r>
                        <a:rPr lang="en-GB" baseline="0" dirty="0" smtClean="0"/>
                        <a:t> ý </a:t>
                      </a:r>
                      <a:r>
                        <a:rPr lang="en-GB" baseline="0" dirty="0" err="1" smtClean="0"/>
                        <a:t>kiến</a:t>
                      </a:r>
                      <a:r>
                        <a:rPr lang="en-GB" baseline="0" dirty="0" smtClean="0"/>
                        <a:t> </a:t>
                      </a:r>
                      <a:r>
                        <a:rPr lang="en-GB" baseline="0" dirty="0" err="1" smtClean="0"/>
                        <a:t>cư</a:t>
                      </a:r>
                      <a:r>
                        <a:rPr lang="en-GB" baseline="0" dirty="0" smtClean="0"/>
                        <a:t> </a:t>
                      </a:r>
                      <a:r>
                        <a:rPr lang="en-GB" baseline="0" dirty="0" err="1" smtClean="0"/>
                        <a:t>dân</a:t>
                      </a:r>
                      <a:r>
                        <a:rPr lang="en-GB" baseline="0" dirty="0" smtClean="0"/>
                        <a:t>.</a:t>
                      </a:r>
                      <a:endParaRPr lang="en-GB" dirty="0"/>
                    </a:p>
                  </a:txBody>
                  <a:tcPr/>
                </a:tc>
                <a:tc>
                  <a:txBody>
                    <a:bodyPr/>
                    <a:lstStyle/>
                    <a:p>
                      <a:r>
                        <a:rPr lang="en-GB" dirty="0" smtClean="0"/>
                        <a:t>BQT </a:t>
                      </a:r>
                      <a:r>
                        <a:rPr lang="en-GB" dirty="0" err="1" smtClean="0"/>
                        <a:t>tổng</a:t>
                      </a:r>
                      <a:r>
                        <a:rPr lang="en-GB" baseline="0" dirty="0" smtClean="0"/>
                        <a:t> </a:t>
                      </a:r>
                      <a:r>
                        <a:rPr lang="en-GB" baseline="0" dirty="0" err="1" smtClean="0"/>
                        <a:t>hợp</a:t>
                      </a:r>
                      <a:r>
                        <a:rPr lang="en-GB" baseline="0" dirty="0" smtClean="0"/>
                        <a:t> &amp; </a:t>
                      </a:r>
                      <a:r>
                        <a:rPr lang="en-GB" baseline="0" dirty="0" err="1" smtClean="0"/>
                        <a:t>thông</a:t>
                      </a:r>
                      <a:r>
                        <a:rPr lang="en-GB" baseline="0" dirty="0" smtClean="0"/>
                        <a:t> </a:t>
                      </a:r>
                      <a:r>
                        <a:rPr lang="en-GB" baseline="0" dirty="0" err="1" smtClean="0"/>
                        <a:t>báo</a:t>
                      </a:r>
                      <a:r>
                        <a:rPr lang="en-GB" baseline="0" dirty="0" smtClean="0"/>
                        <a:t> </a:t>
                      </a:r>
                      <a:r>
                        <a:rPr lang="en-GB" baseline="0" dirty="0" err="1" smtClean="0"/>
                        <a:t>kết</a:t>
                      </a:r>
                      <a:r>
                        <a:rPr lang="en-GB" baseline="0" dirty="0" smtClean="0"/>
                        <a:t> </a:t>
                      </a:r>
                      <a:r>
                        <a:rPr lang="en-GB" baseline="0" dirty="0" err="1" smtClean="0"/>
                        <a:t>quả</a:t>
                      </a:r>
                      <a:r>
                        <a:rPr lang="en-GB" baseline="0" dirty="0" smtClean="0"/>
                        <a:t> </a:t>
                      </a:r>
                      <a:r>
                        <a:rPr lang="en-GB" baseline="0" dirty="0" err="1" smtClean="0"/>
                        <a:t>xin</a:t>
                      </a:r>
                      <a:r>
                        <a:rPr lang="en-GB" baseline="0" dirty="0" smtClean="0"/>
                        <a:t> ý </a:t>
                      </a:r>
                      <a:r>
                        <a:rPr lang="en-GB" baseline="0" dirty="0" err="1" smtClean="0"/>
                        <a:t>kiến</a:t>
                      </a:r>
                      <a:r>
                        <a:rPr lang="en-GB" baseline="0" dirty="0" smtClean="0"/>
                        <a:t> </a:t>
                      </a:r>
                      <a:r>
                        <a:rPr lang="en-GB" baseline="0" dirty="0" err="1" smtClean="0"/>
                        <a:t>cư</a:t>
                      </a:r>
                      <a:r>
                        <a:rPr lang="en-GB" baseline="0" dirty="0" smtClean="0"/>
                        <a:t> </a:t>
                      </a:r>
                      <a:r>
                        <a:rPr lang="en-GB" baseline="0" dirty="0" err="1" smtClean="0"/>
                        <a:t>dân</a:t>
                      </a:r>
                      <a:r>
                        <a:rPr lang="en-GB" baseline="0" dirty="0" smtClean="0"/>
                        <a:t> </a:t>
                      </a:r>
                      <a:r>
                        <a:rPr lang="en-GB" baseline="0" dirty="0" err="1" smtClean="0"/>
                        <a:t>trên</a:t>
                      </a:r>
                      <a:r>
                        <a:rPr lang="en-GB" baseline="0" dirty="0" smtClean="0"/>
                        <a:t>: </a:t>
                      </a:r>
                      <a:r>
                        <a:rPr lang="en-GB" baseline="0" dirty="0" err="1" smtClean="0"/>
                        <a:t>trang</a:t>
                      </a:r>
                      <a:r>
                        <a:rPr lang="en-GB" baseline="0" dirty="0" smtClean="0"/>
                        <a:t> Web, </a:t>
                      </a:r>
                      <a:r>
                        <a:rPr lang="en-GB" baseline="0" dirty="0" err="1" smtClean="0"/>
                        <a:t>bảng</a:t>
                      </a:r>
                      <a:r>
                        <a:rPr lang="en-GB" baseline="0" dirty="0" smtClean="0"/>
                        <a:t> tin, </a:t>
                      </a:r>
                      <a:r>
                        <a:rPr lang="en-GB" baseline="0" dirty="0" err="1" smtClean="0"/>
                        <a:t>phát</a:t>
                      </a:r>
                      <a:r>
                        <a:rPr lang="en-GB" baseline="0" dirty="0" smtClean="0"/>
                        <a:t> </a:t>
                      </a:r>
                      <a:r>
                        <a:rPr lang="en-GB" baseline="0" dirty="0" err="1" smtClean="0"/>
                        <a:t>loa</a:t>
                      </a:r>
                      <a:r>
                        <a:rPr lang="en-GB" baseline="0" dirty="0" smtClean="0"/>
                        <a:t> &amp; </a:t>
                      </a:r>
                      <a:r>
                        <a:rPr lang="en-GB" baseline="0" dirty="0" err="1" smtClean="0"/>
                        <a:t>mạng</a:t>
                      </a:r>
                      <a:r>
                        <a:rPr lang="en-GB" baseline="0" dirty="0" smtClean="0"/>
                        <a:t> </a:t>
                      </a:r>
                      <a:r>
                        <a:rPr lang="en-GB" baseline="0" dirty="0" err="1" smtClean="0"/>
                        <a:t>xã</a:t>
                      </a:r>
                      <a:r>
                        <a:rPr lang="en-GB" baseline="0" dirty="0" smtClean="0"/>
                        <a:t> </a:t>
                      </a:r>
                      <a:r>
                        <a:rPr lang="en-GB" baseline="0" dirty="0" err="1" smtClean="0"/>
                        <a:t>hội</a:t>
                      </a:r>
                      <a:endParaRPr lang="en-GB" dirty="0"/>
                    </a:p>
                  </a:txBody>
                  <a:tcPr/>
                </a:tc>
                <a:tc>
                  <a:txBody>
                    <a:bodyPr/>
                    <a:lstStyle/>
                    <a:p>
                      <a:r>
                        <a:rPr lang="en-GB" dirty="0" smtClean="0"/>
                        <a:t>BQT </a:t>
                      </a:r>
                      <a:r>
                        <a:rPr lang="en-GB" dirty="0" err="1" smtClean="0"/>
                        <a:t>thương</a:t>
                      </a:r>
                      <a:r>
                        <a:rPr lang="en-GB" baseline="0" dirty="0" smtClean="0"/>
                        <a:t> </a:t>
                      </a:r>
                      <a:r>
                        <a:rPr lang="en-GB" baseline="0" dirty="0" err="1" smtClean="0"/>
                        <a:t>thảo</a:t>
                      </a:r>
                      <a:r>
                        <a:rPr lang="en-GB" baseline="0" dirty="0" smtClean="0"/>
                        <a:t> </a:t>
                      </a:r>
                      <a:r>
                        <a:rPr lang="en-GB" baseline="0" dirty="0" err="1" smtClean="0"/>
                        <a:t>và</a:t>
                      </a:r>
                      <a:r>
                        <a:rPr lang="en-GB" baseline="0" dirty="0" smtClean="0"/>
                        <a:t> </a:t>
                      </a:r>
                      <a:r>
                        <a:rPr lang="en-GB" baseline="0" dirty="0" err="1" smtClean="0"/>
                        <a:t>ký</a:t>
                      </a:r>
                      <a:r>
                        <a:rPr lang="en-GB" baseline="0" dirty="0" smtClean="0"/>
                        <a:t> </a:t>
                      </a:r>
                      <a:r>
                        <a:rPr lang="en-GB" baseline="0" dirty="0" err="1" smtClean="0"/>
                        <a:t>hợp</a:t>
                      </a:r>
                      <a:r>
                        <a:rPr lang="en-GB" baseline="0" dirty="0" smtClean="0"/>
                        <a:t> </a:t>
                      </a:r>
                      <a:r>
                        <a:rPr lang="en-GB" baseline="0" dirty="0" err="1" smtClean="0"/>
                        <a:t>đồng</a:t>
                      </a:r>
                      <a:r>
                        <a:rPr lang="en-GB" baseline="0" dirty="0" smtClean="0"/>
                        <a:t> </a:t>
                      </a:r>
                      <a:r>
                        <a:rPr lang="en-GB" baseline="0" dirty="0" err="1" smtClean="0"/>
                        <a:t>với</a:t>
                      </a:r>
                      <a:r>
                        <a:rPr lang="en-GB" baseline="0" dirty="0" smtClean="0"/>
                        <a:t> TNS </a:t>
                      </a:r>
                      <a:r>
                        <a:rPr lang="en-GB" baseline="0" dirty="0" err="1" smtClean="0"/>
                        <a:t>về</a:t>
                      </a:r>
                      <a:r>
                        <a:rPr lang="en-GB" baseline="0" dirty="0" smtClean="0"/>
                        <a:t> </a:t>
                      </a:r>
                      <a:r>
                        <a:rPr lang="en-GB" baseline="0" dirty="0" err="1" smtClean="0"/>
                        <a:t>phí</a:t>
                      </a:r>
                      <a:r>
                        <a:rPr lang="en-GB" baseline="0" dirty="0" smtClean="0"/>
                        <a:t> </a:t>
                      </a:r>
                      <a:r>
                        <a:rPr lang="en-GB" baseline="0" dirty="0" err="1" smtClean="0"/>
                        <a:t>dịch</a:t>
                      </a:r>
                      <a:r>
                        <a:rPr lang="en-GB" baseline="0" dirty="0" smtClean="0"/>
                        <a:t> </a:t>
                      </a:r>
                      <a:r>
                        <a:rPr lang="en-GB" baseline="0" dirty="0" err="1" smtClean="0"/>
                        <a:t>vụ</a:t>
                      </a:r>
                      <a:r>
                        <a:rPr lang="en-GB" baseline="0" dirty="0" smtClean="0"/>
                        <a:t>.</a:t>
                      </a:r>
                      <a:endParaRPr lang="en-GB" dirty="0"/>
                    </a:p>
                  </a:txBody>
                  <a:tcPr/>
                </a:tc>
              </a:tr>
            </a:tbl>
          </a:graphicData>
        </a:graphic>
      </p:graphicFrame>
    </p:spTree>
    <p:extLst>
      <p:ext uri="{BB962C8B-B14F-4D97-AF65-F5344CB8AC3E}">
        <p14:creationId xmlns:p14="http://schemas.microsoft.com/office/powerpoint/2010/main" val="3148826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19912" y="0"/>
            <a:ext cx="9823704" cy="824788"/>
          </a:xfrm>
        </p:spPr>
        <p:txBody>
          <a:bodyPr>
            <a:noAutofit/>
          </a:bodyPr>
          <a:lstStyle/>
          <a:p>
            <a:pPr lvl="0" algn="ctr">
              <a:lnSpc>
                <a:spcPct val="115000"/>
              </a:lnSpc>
              <a:spcBef>
                <a:spcPts val="600"/>
              </a:spcBef>
              <a:spcAft>
                <a:spcPts val="600"/>
              </a:spcAft>
            </a:pPr>
            <a:r>
              <a:rPr lang="vi-VN" sz="2800" b="1" dirty="0" smtClean="0">
                <a:ea typeface="Arial" panose="020B0604020202020204" pitchFamily="34" charset="0"/>
              </a:rPr>
              <a:t>QUI CHẾ &amp; NỘI QUI. </a:t>
            </a:r>
            <a:endParaRPr lang="vi-VN" sz="2800" b="1" dirty="0">
              <a:ea typeface="Arial" panose="020B0604020202020204" pitchFamily="34" charset="0"/>
            </a:endParaRPr>
          </a:p>
        </p:txBody>
      </p:sp>
      <p:sp>
        <p:nvSpPr>
          <p:cNvPr id="6" name="Rectangle 5"/>
          <p:cNvSpPr/>
          <p:nvPr/>
        </p:nvSpPr>
        <p:spPr>
          <a:xfrm>
            <a:off x="374904" y="1071676"/>
            <a:ext cx="11365992" cy="2862322"/>
          </a:xfrm>
          <a:prstGeom prst="rect">
            <a:avLst/>
          </a:prstGeom>
        </p:spPr>
        <p:txBody>
          <a:bodyPr wrap="square">
            <a:spAutoFit/>
          </a:bodyPr>
          <a:lstStyle/>
          <a:p>
            <a:r>
              <a:rPr lang="en-GB" sz="2000" b="1" dirty="0" smtClean="0">
                <a:latin typeface="Times New Roman" panose="02020603050405020304" pitchFamily="18" charset="0"/>
                <a:cs typeface="Times New Roman" panose="02020603050405020304" pitchFamily="18" charset="0"/>
              </a:rPr>
              <a:t>THỰC TRẠNG:</a:t>
            </a:r>
          </a:p>
          <a:p>
            <a:pPr marL="342900" indent="-342900">
              <a:buFont typeface="Arial" panose="020B0604020202020204" pitchFamily="34" charset="0"/>
              <a:buChar char="•"/>
            </a:pPr>
            <a:r>
              <a:rPr lang="en-GB" sz="2000" dirty="0" smtClean="0">
                <a:latin typeface="Times New Roman" panose="02020603050405020304" pitchFamily="18" charset="0"/>
                <a:cs typeface="Times New Roman" panose="02020603050405020304" pitchFamily="18" charset="0"/>
              </a:rPr>
              <a:t>BQT </a:t>
            </a:r>
            <a:r>
              <a:rPr lang="en-GB" sz="2000" dirty="0" err="1" smtClean="0">
                <a:latin typeface="Times New Roman" panose="02020603050405020304" pitchFamily="18" charset="0"/>
                <a:cs typeface="Times New Roman" panose="02020603050405020304" pitchFamily="18" charset="0"/>
              </a:rPr>
              <a:t>đã</a:t>
            </a:r>
            <a:r>
              <a:rPr lang="en-GB" sz="2000" dirty="0" smtClean="0">
                <a:latin typeface="Times New Roman" panose="02020603050405020304" pitchFamily="18" charset="0"/>
                <a:cs typeface="Times New Roman" panose="02020603050405020304" pitchFamily="18" charset="0"/>
              </a:rPr>
              <a:t> h</a:t>
            </a:r>
            <a:r>
              <a:rPr lang="vi-VN" sz="2000" dirty="0" smtClean="0">
                <a:latin typeface="Times New Roman" panose="02020603050405020304" pitchFamily="18" charset="0"/>
                <a:cs typeface="Times New Roman" panose="02020603050405020304" pitchFamily="18" charset="0"/>
              </a:rPr>
              <a:t>oàn </a:t>
            </a:r>
            <a:r>
              <a:rPr lang="vi-VN" sz="2000" dirty="0">
                <a:latin typeface="Times New Roman" panose="02020603050405020304" pitchFamily="18" charset="0"/>
                <a:cs typeface="Times New Roman" panose="02020603050405020304" pitchFamily="18" charset="0"/>
              </a:rPr>
              <a:t>thành dự thảo qui chế quản lý quản lý quĩ bảo </a:t>
            </a:r>
            <a:r>
              <a:rPr lang="vi-VN" sz="2000" dirty="0" smtClean="0">
                <a:latin typeface="Times New Roman" panose="02020603050405020304" pitchFamily="18" charset="0"/>
                <a:cs typeface="Times New Roman" panose="02020603050405020304" pitchFamily="18" charset="0"/>
              </a:rPr>
              <a:t>trì</a:t>
            </a:r>
            <a:r>
              <a:rPr lang="en-GB" sz="2000"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thu chi tài chính của BQT; </a:t>
            </a:r>
            <a:r>
              <a:rPr lang="en-GB" sz="2000" dirty="0" err="1" smtClean="0">
                <a:latin typeface="Times New Roman" panose="02020603050405020304" pitchFamily="18" charset="0"/>
                <a:cs typeface="Times New Roman" panose="02020603050405020304" pitchFamily="18" charset="0"/>
              </a:rPr>
              <a:t>và</a:t>
            </a:r>
            <a:r>
              <a:rPr lang="en-GB"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dự </a:t>
            </a:r>
            <a:r>
              <a:rPr lang="vi-VN" sz="2000" dirty="0">
                <a:latin typeface="Times New Roman" panose="02020603050405020304" pitchFamily="18" charset="0"/>
                <a:cs typeface="Times New Roman" panose="02020603050405020304" pitchFamily="18" charset="0"/>
              </a:rPr>
              <a:t>thảo nội qui sử dụng nhà chung cư </a:t>
            </a:r>
            <a:r>
              <a:rPr lang="vi-VN" sz="2000" dirty="0" smtClean="0">
                <a:latin typeface="Times New Roman" panose="02020603050405020304" pitchFamily="18" charset="0"/>
                <a:cs typeface="Times New Roman" panose="02020603050405020304" pitchFamily="18" charset="0"/>
              </a:rPr>
              <a:t>R4</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Các</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tài</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liệu</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trên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được</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niêm</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yết</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trên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trang</a:t>
            </a:r>
            <a:r>
              <a:rPr lang="en-GB" sz="2000" dirty="0" smtClean="0">
                <a:latin typeface="Times New Roman" panose="02020603050405020304" pitchFamily="18" charset="0"/>
                <a:cs typeface="Times New Roman" panose="02020603050405020304" pitchFamily="18" charset="0"/>
              </a:rPr>
              <a:t> web </a:t>
            </a:r>
            <a:r>
              <a:rPr lang="en-GB" sz="2000" dirty="0" err="1" smtClean="0">
                <a:latin typeface="Times New Roman" panose="02020603050405020304" pitchFamily="18" charset="0"/>
                <a:cs typeface="Times New Roman" panose="02020603050405020304" pitchFamily="18" charset="0"/>
              </a:rPr>
              <a:t>của</a:t>
            </a:r>
            <a:r>
              <a:rPr lang="en-GB" sz="2000" dirty="0" smtClean="0">
                <a:latin typeface="Times New Roman" panose="02020603050405020304" pitchFamily="18" charset="0"/>
                <a:cs typeface="Times New Roman" panose="02020603050405020304" pitchFamily="18" charset="0"/>
              </a:rPr>
              <a:t> BQT R4 </a:t>
            </a:r>
            <a:r>
              <a:rPr lang="en-GB" sz="2000" dirty="0" err="1" smtClean="0">
                <a:latin typeface="Times New Roman" panose="02020603050405020304" pitchFamily="18" charset="0"/>
                <a:cs typeface="Times New Roman" panose="02020603050405020304" pitchFamily="18" charset="0"/>
              </a:rPr>
              <a:t>từ</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tháng</a:t>
            </a:r>
            <a:r>
              <a:rPr lang="en-GB" sz="2000" dirty="0" smtClean="0">
                <a:latin typeface="Times New Roman" panose="02020603050405020304" pitchFamily="18" charset="0"/>
                <a:cs typeface="Times New Roman" panose="02020603050405020304" pitchFamily="18" charset="0"/>
              </a:rPr>
              <a:t> 5/2019 (</a:t>
            </a:r>
            <a:r>
              <a:rPr lang="en-GB" sz="2000" dirty="0" smtClean="0">
                <a:hlinkClick r:id="rId2"/>
              </a:rPr>
              <a:t>http</a:t>
            </a:r>
            <a:r>
              <a:rPr lang="en-GB" sz="2000" dirty="0">
                <a:hlinkClick r:id="rId2"/>
              </a:rPr>
              <a:t>://bqtr4goldmarkcity.com</a:t>
            </a:r>
            <a:r>
              <a:rPr lang="en-GB" sz="2000" dirty="0" smtClean="0">
                <a:hlinkClick r:id="rId2"/>
              </a:rPr>
              <a:t>/</a:t>
            </a:r>
            <a:r>
              <a:rPr lang="en-GB" sz="2000" dirty="0" smtClean="0"/>
              <a:t>)</a:t>
            </a:r>
            <a:endParaRPr lang="en-GB"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000" dirty="0" err="1" smtClean="0">
                <a:latin typeface="Times New Roman" panose="02020603050405020304" pitchFamily="18" charset="0"/>
                <a:cs typeface="Times New Roman" panose="02020603050405020304" pitchFamily="18" charset="0"/>
              </a:rPr>
              <a:t>Việc</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chưa</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thông</a:t>
            </a:r>
            <a:r>
              <a:rPr lang="en-GB" sz="2000" dirty="0" smtClean="0">
                <a:latin typeface="Times New Roman" panose="02020603050405020304" pitchFamily="18" charset="0"/>
                <a:cs typeface="Times New Roman" panose="02020603050405020304" pitchFamily="18" charset="0"/>
              </a:rPr>
              <a:t> qua </a:t>
            </a:r>
            <a:r>
              <a:rPr lang="en-GB" sz="2000" dirty="0" err="1" smtClean="0">
                <a:latin typeface="Times New Roman" panose="02020603050405020304" pitchFamily="18" charset="0"/>
                <a:cs typeface="Times New Roman" panose="02020603050405020304" pitchFamily="18" charset="0"/>
              </a:rPr>
              <a:t>được</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các</a:t>
            </a:r>
            <a:r>
              <a:rPr lang="en-GB" sz="2000" dirty="0" smtClean="0">
                <a:latin typeface="Times New Roman" panose="02020603050405020304" pitchFamily="18" charset="0"/>
                <a:cs typeface="Times New Roman" panose="02020603050405020304" pitchFamily="18" charset="0"/>
              </a:rPr>
              <a:t> qui </a:t>
            </a:r>
            <a:r>
              <a:rPr lang="en-GB" sz="2000" dirty="0" err="1" smtClean="0">
                <a:latin typeface="Times New Roman" panose="02020603050405020304" pitchFamily="18" charset="0"/>
                <a:cs typeface="Times New Roman" panose="02020603050405020304" pitchFamily="18" charset="0"/>
              </a:rPr>
              <a:t>chế</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và</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nội</a:t>
            </a:r>
            <a:r>
              <a:rPr lang="en-GB" sz="2000" dirty="0" smtClean="0">
                <a:latin typeface="Times New Roman" panose="02020603050405020304" pitchFamily="18" charset="0"/>
                <a:cs typeface="Times New Roman" panose="02020603050405020304" pitchFamily="18" charset="0"/>
              </a:rPr>
              <a:t> qui </a:t>
            </a:r>
            <a:r>
              <a:rPr lang="en-GB" sz="2000" dirty="0" err="1" smtClean="0">
                <a:latin typeface="Times New Roman" panose="02020603050405020304" pitchFamily="18" charset="0"/>
                <a:cs typeface="Times New Roman" panose="02020603050405020304" pitchFamily="18" charset="0"/>
              </a:rPr>
              <a:t>là</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rào</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cản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pháp</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lý</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cho</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mọi</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hoạt</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động</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của</a:t>
            </a:r>
            <a:r>
              <a:rPr lang="en-GB" sz="2000" dirty="0" smtClean="0">
                <a:latin typeface="Times New Roman" panose="02020603050405020304" pitchFamily="18" charset="0"/>
                <a:cs typeface="Times New Roman" panose="02020603050405020304" pitchFamily="18" charset="0"/>
              </a:rPr>
              <a:t> BQT </a:t>
            </a:r>
            <a:r>
              <a:rPr lang="en-GB" sz="2000" dirty="0" err="1" smtClean="0">
                <a:latin typeface="Times New Roman" panose="02020603050405020304" pitchFamily="18" charset="0"/>
                <a:cs typeface="Times New Roman" panose="02020603050405020304" pitchFamily="18" charset="0"/>
              </a:rPr>
              <a:t>cũng</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như</a:t>
            </a:r>
            <a:r>
              <a:rPr lang="en-GB" sz="2000" dirty="0" smtClean="0">
                <a:latin typeface="Times New Roman" panose="02020603050405020304" pitchFamily="18" charset="0"/>
                <a:cs typeface="Times New Roman" panose="02020603050405020304" pitchFamily="18" charset="0"/>
              </a:rPr>
              <a:t> BQL </a:t>
            </a:r>
            <a:r>
              <a:rPr lang="en-GB" sz="2000" dirty="0" err="1" smtClean="0">
                <a:latin typeface="Times New Roman" panose="02020603050405020304" pitchFamily="18" charset="0"/>
                <a:cs typeface="Times New Roman" panose="02020603050405020304" pitchFamily="18" charset="0"/>
              </a:rPr>
              <a:t>trong</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thời</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gian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tới</a:t>
            </a:r>
            <a:r>
              <a:rPr lang="en-GB" sz="20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GB" sz="2000" dirty="0">
              <a:latin typeface="Times New Roman" panose="02020603050405020304" pitchFamily="18" charset="0"/>
              <a:cs typeface="Times New Roman" panose="02020603050405020304" pitchFamily="18" charset="0"/>
            </a:endParaRPr>
          </a:p>
          <a:p>
            <a:r>
              <a:rPr lang="en-GB" sz="2000" b="1" dirty="0" smtClean="0">
                <a:latin typeface="Times New Roman" panose="02020603050405020304" pitchFamily="18" charset="0"/>
                <a:cs typeface="Times New Roman" panose="02020603050405020304" pitchFamily="18" charset="0"/>
              </a:rPr>
              <a:t>ĐỀ XUẤT CỦA BQT:</a:t>
            </a:r>
          </a:p>
          <a:p>
            <a:pPr marL="342900" indent="-342900">
              <a:buFont typeface="Arial" panose="020B0604020202020204" pitchFamily="34" charset="0"/>
              <a:buChar char="•"/>
            </a:pPr>
            <a:r>
              <a:rPr lang="en-GB" sz="2000" dirty="0" err="1" smtClean="0">
                <a:latin typeface="Times New Roman" panose="02020603050405020304" pitchFamily="18" charset="0"/>
                <a:cs typeface="Times New Roman" panose="02020603050405020304" pitchFamily="18" charset="0"/>
              </a:rPr>
              <a:t>Tiến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hành</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xin</a:t>
            </a:r>
            <a:r>
              <a:rPr lang="en-GB" sz="2000" dirty="0" smtClean="0">
                <a:latin typeface="Times New Roman" panose="02020603050405020304" pitchFamily="18" charset="0"/>
                <a:cs typeface="Times New Roman" panose="02020603050405020304" pitchFamily="18" charset="0"/>
              </a:rPr>
              <a:t> ý </a:t>
            </a:r>
            <a:r>
              <a:rPr lang="en-GB" sz="2000" dirty="0" err="1" smtClean="0">
                <a:latin typeface="Times New Roman" panose="02020603050405020304" pitchFamily="18" charset="0"/>
                <a:cs typeface="Times New Roman" panose="02020603050405020304" pitchFamily="18" charset="0"/>
              </a:rPr>
              <a:t>kiến</a:t>
            </a:r>
            <a:r>
              <a:rPr lang="en-GB" sz="2000" dirty="0" smtClean="0">
                <a:latin typeface="Times New Roman" panose="02020603050405020304" pitchFamily="18" charset="0"/>
                <a:cs typeface="Times New Roman" panose="02020603050405020304" pitchFamily="18" charset="0"/>
              </a:rPr>
              <a:t> 100% </a:t>
            </a:r>
            <a:r>
              <a:rPr lang="en-GB" sz="2000" dirty="0" err="1" smtClean="0">
                <a:latin typeface="Times New Roman" panose="02020603050405020304" pitchFamily="18" charset="0"/>
                <a:cs typeface="Times New Roman" panose="02020603050405020304" pitchFamily="18" charset="0"/>
              </a:rPr>
              <a:t>cư</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dân</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thông</a:t>
            </a:r>
            <a:r>
              <a:rPr lang="en-GB" sz="2000" dirty="0" smtClean="0">
                <a:latin typeface="Times New Roman" panose="02020603050405020304" pitchFamily="18" charset="0"/>
                <a:cs typeface="Times New Roman" panose="02020603050405020304" pitchFamily="18" charset="0"/>
              </a:rPr>
              <a:t> qua </a:t>
            </a:r>
            <a:r>
              <a:rPr lang="en-GB" sz="2000" dirty="0" err="1" smtClean="0">
                <a:latin typeface="Times New Roman" panose="02020603050405020304" pitchFamily="18" charset="0"/>
                <a:cs typeface="Times New Roman" panose="02020603050405020304" pitchFamily="18" charset="0"/>
              </a:rPr>
              <a:t>cùng</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với</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phí</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dịch</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vụ</a:t>
            </a:r>
            <a:r>
              <a:rPr lang="en-GB" sz="2000" dirty="0" smtClean="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1758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4964" y="1020952"/>
            <a:ext cx="10515600" cy="4986655"/>
          </a:xfrm>
        </p:spPr>
        <p:txBody>
          <a:bodyPr>
            <a:normAutofit fontScale="92500" lnSpcReduction="10000"/>
          </a:bodyPr>
          <a:lstStyle/>
          <a:p>
            <a:r>
              <a:rPr lang="vi-VN" u="sng" dirty="0" smtClean="0">
                <a:hlinkClick r:id="rId2" action="ppaction://hlinkfile"/>
              </a:rPr>
              <a:t>Thông báo xin ý kiến cư dân.docx</a:t>
            </a:r>
            <a:endParaRPr lang="en-GB" u="sng" dirty="0" smtClean="0"/>
          </a:p>
          <a:p>
            <a:endParaRPr lang="en-GB" u="sng" dirty="0" smtClean="0"/>
          </a:p>
          <a:p>
            <a:r>
              <a:rPr lang="en-GB" u="sng" dirty="0" err="1" smtClean="0">
                <a:hlinkClick r:id="rId3" action="ppaction://hlinkfile"/>
              </a:rPr>
              <a:t>Kết</a:t>
            </a:r>
            <a:r>
              <a:rPr lang="en-GB" u="sng" dirty="0" smtClean="0">
                <a:hlinkClick r:id="rId3" action="ppaction://hlinkfile"/>
              </a:rPr>
              <a:t> </a:t>
            </a:r>
            <a:r>
              <a:rPr lang="en-GB" u="sng" dirty="0" err="1" smtClean="0">
                <a:hlinkClick r:id="rId3" action="ppaction://hlinkfile"/>
              </a:rPr>
              <a:t>quả</a:t>
            </a:r>
            <a:r>
              <a:rPr lang="en-GB" u="sng" dirty="0" smtClean="0">
                <a:hlinkClick r:id="rId3" action="ppaction://hlinkfile"/>
              </a:rPr>
              <a:t> </a:t>
            </a:r>
            <a:r>
              <a:rPr lang="en-GB" u="sng" dirty="0" err="1" smtClean="0">
                <a:hlinkClick r:id="rId3" action="ppaction://hlinkfile"/>
              </a:rPr>
              <a:t>đàm</a:t>
            </a:r>
            <a:r>
              <a:rPr lang="en-GB" u="sng" dirty="0" smtClean="0">
                <a:hlinkClick r:id="rId3" action="ppaction://hlinkfile"/>
              </a:rPr>
              <a:t> </a:t>
            </a:r>
            <a:r>
              <a:rPr lang="en-GB" u="sng" dirty="0" err="1" smtClean="0">
                <a:hlinkClick r:id="rId3" action="ppaction://hlinkfile"/>
              </a:rPr>
              <a:t>phán</a:t>
            </a:r>
            <a:r>
              <a:rPr lang="en-GB" u="sng" dirty="0" smtClean="0">
                <a:hlinkClick r:id="rId3" action="ppaction://hlinkfile"/>
              </a:rPr>
              <a:t> </a:t>
            </a:r>
            <a:r>
              <a:rPr lang="en-GB" u="sng" dirty="0" err="1" smtClean="0">
                <a:hlinkClick r:id="rId3" action="ppaction://hlinkfile"/>
              </a:rPr>
              <a:t>phí</a:t>
            </a:r>
            <a:r>
              <a:rPr lang="en-GB" u="sng" dirty="0" smtClean="0">
                <a:hlinkClick r:id="rId3" action="ppaction://hlinkfile"/>
              </a:rPr>
              <a:t> </a:t>
            </a:r>
            <a:r>
              <a:rPr lang="en-GB" u="sng" dirty="0" err="1" smtClean="0">
                <a:hlinkClick r:id="rId3" action="ppaction://hlinkfile"/>
              </a:rPr>
              <a:t>dịch</a:t>
            </a:r>
            <a:r>
              <a:rPr lang="en-GB" u="sng" dirty="0" smtClean="0">
                <a:hlinkClick r:id="rId3" action="ppaction://hlinkfile"/>
              </a:rPr>
              <a:t> </a:t>
            </a:r>
            <a:r>
              <a:rPr lang="en-GB" u="sng" dirty="0" err="1" smtClean="0">
                <a:hlinkClick r:id="rId3" action="ppaction://hlinkfile"/>
              </a:rPr>
              <a:t>vụ</a:t>
            </a:r>
            <a:r>
              <a:rPr lang="en-GB" u="sng" dirty="0" smtClean="0">
                <a:hlinkClick r:id="rId3" action="ppaction://hlinkfile"/>
              </a:rPr>
              <a:t> (8.250VND).docx</a:t>
            </a:r>
            <a:endParaRPr lang="en-GB" u="sng" dirty="0" smtClean="0"/>
          </a:p>
          <a:p>
            <a:endParaRPr lang="en-GB" u="sng" dirty="0" smtClean="0"/>
          </a:p>
          <a:p>
            <a:r>
              <a:rPr lang="vi-VN" u="sng" dirty="0" smtClean="0">
                <a:hlinkClick r:id="rId4" action="ppaction://hlinkfile"/>
              </a:rPr>
              <a:t>Phiếu xin ý kiến cư dân.docx</a:t>
            </a:r>
            <a:endParaRPr lang="en-GB" u="sng" dirty="0"/>
          </a:p>
          <a:p>
            <a:endParaRPr lang="en-GB" u="sng" dirty="0" smtClean="0"/>
          </a:p>
          <a:p>
            <a:r>
              <a:rPr lang="vi-VN" u="sng" dirty="0" smtClean="0">
                <a:hlinkClick r:id="rId5" action="ppaction://hlinkfile"/>
              </a:rPr>
              <a:t>Bảng theo dõi xin ý kiến cư dân.xlsx</a:t>
            </a:r>
            <a:endParaRPr lang="en-GB" u="sng" dirty="0"/>
          </a:p>
          <a:p>
            <a:endParaRPr lang="en-GB" u="sng" dirty="0" smtClean="0"/>
          </a:p>
          <a:p>
            <a:r>
              <a:rPr lang="vi-VN" u="sng" dirty="0" smtClean="0">
                <a:hlinkClick r:id="rId6" action="ppaction://hlinkfile"/>
              </a:rPr>
              <a:t>Nội quy Quản lý và sử dụng nhà Chung cư R4 GMC.doc</a:t>
            </a:r>
            <a:endParaRPr lang="en-GB" u="sng" dirty="0" smtClean="0"/>
          </a:p>
          <a:p>
            <a:endParaRPr lang="en-GB" u="sng" dirty="0" smtClean="0"/>
          </a:p>
          <a:p>
            <a:r>
              <a:rPr lang="en-GB" u="sng" dirty="0" smtClean="0">
                <a:hlinkClick r:id="rId7" action="ppaction://hlinkfile"/>
              </a:rPr>
              <a:t>Qui </a:t>
            </a:r>
            <a:r>
              <a:rPr lang="en-GB" u="sng" dirty="0" err="1" smtClean="0">
                <a:hlinkClick r:id="rId7" action="ppaction://hlinkfile"/>
              </a:rPr>
              <a:t>chế</a:t>
            </a:r>
            <a:r>
              <a:rPr lang="en-GB" u="sng" dirty="0" smtClean="0">
                <a:hlinkClick r:id="rId7" action="ppaction://hlinkfile"/>
              </a:rPr>
              <a:t> </a:t>
            </a:r>
            <a:r>
              <a:rPr lang="en-GB" u="sng" dirty="0" err="1" smtClean="0">
                <a:hlinkClick r:id="rId7" action="ppaction://hlinkfile"/>
              </a:rPr>
              <a:t>quản</a:t>
            </a:r>
            <a:r>
              <a:rPr lang="en-GB" u="sng" dirty="0" smtClean="0">
                <a:hlinkClick r:id="rId7" action="ppaction://hlinkfile"/>
              </a:rPr>
              <a:t> </a:t>
            </a:r>
            <a:r>
              <a:rPr lang="en-GB" u="sng" dirty="0" err="1" smtClean="0">
                <a:hlinkClick r:id="rId7" action="ppaction://hlinkfile"/>
              </a:rPr>
              <a:t>lý</a:t>
            </a:r>
            <a:r>
              <a:rPr lang="en-GB" u="sng" dirty="0" smtClean="0">
                <a:hlinkClick r:id="rId7" action="ppaction://hlinkfile"/>
              </a:rPr>
              <a:t>, </a:t>
            </a:r>
            <a:r>
              <a:rPr lang="en-GB" u="sng" dirty="0" err="1" smtClean="0">
                <a:hlinkClick r:id="rId7" action="ppaction://hlinkfile"/>
              </a:rPr>
              <a:t>sử</a:t>
            </a:r>
            <a:r>
              <a:rPr lang="en-GB" u="sng" dirty="0" smtClean="0">
                <a:hlinkClick r:id="rId7" action="ppaction://hlinkfile"/>
              </a:rPr>
              <a:t> </a:t>
            </a:r>
            <a:r>
              <a:rPr lang="en-GB" u="sng" dirty="0" err="1" smtClean="0">
                <a:hlinkClick r:id="rId7" action="ppaction://hlinkfile"/>
              </a:rPr>
              <a:t>dụng</a:t>
            </a:r>
            <a:r>
              <a:rPr lang="en-GB" u="sng" dirty="0" smtClean="0">
                <a:hlinkClick r:id="rId7" action="ppaction://hlinkfile"/>
              </a:rPr>
              <a:t> </a:t>
            </a:r>
            <a:r>
              <a:rPr lang="en-GB" u="sng" dirty="0" err="1" smtClean="0">
                <a:hlinkClick r:id="rId7" action="ppaction://hlinkfile"/>
              </a:rPr>
              <a:t>quĩ</a:t>
            </a:r>
            <a:r>
              <a:rPr lang="en-GB" u="sng" dirty="0" smtClean="0">
                <a:hlinkClick r:id="rId7" action="ppaction://hlinkfile"/>
              </a:rPr>
              <a:t> </a:t>
            </a:r>
            <a:r>
              <a:rPr lang="en-GB" u="sng" dirty="0" err="1" smtClean="0">
                <a:hlinkClick r:id="rId7" action="ppaction://hlinkfile"/>
              </a:rPr>
              <a:t>bảo</a:t>
            </a:r>
            <a:r>
              <a:rPr lang="en-GB" u="sng" dirty="0" smtClean="0">
                <a:hlinkClick r:id="rId7" action="ppaction://hlinkfile"/>
              </a:rPr>
              <a:t> </a:t>
            </a:r>
            <a:r>
              <a:rPr lang="en-GB" u="sng" dirty="0" err="1" smtClean="0">
                <a:hlinkClick r:id="rId7" action="ppaction://hlinkfile"/>
              </a:rPr>
              <a:t>trì</a:t>
            </a:r>
            <a:r>
              <a:rPr lang="en-GB" u="sng" dirty="0" smtClean="0">
                <a:hlinkClick r:id="rId7" action="ppaction://hlinkfile"/>
              </a:rPr>
              <a:t> </a:t>
            </a:r>
            <a:r>
              <a:rPr lang="en-GB" u="sng" dirty="0" err="1" smtClean="0">
                <a:hlinkClick r:id="rId7" action="ppaction://hlinkfile"/>
              </a:rPr>
              <a:t>và</a:t>
            </a:r>
            <a:r>
              <a:rPr lang="en-GB" u="sng" dirty="0" smtClean="0">
                <a:hlinkClick r:id="rId7" action="ppaction://hlinkfile"/>
              </a:rPr>
              <a:t> </a:t>
            </a:r>
            <a:r>
              <a:rPr lang="en-GB" u="sng" dirty="0" err="1" smtClean="0">
                <a:hlinkClick r:id="rId7" action="ppaction://hlinkfile"/>
              </a:rPr>
              <a:t>thu</a:t>
            </a:r>
            <a:r>
              <a:rPr lang="en-GB" u="sng" dirty="0" smtClean="0">
                <a:hlinkClick r:id="rId7" action="ppaction://hlinkfile"/>
              </a:rPr>
              <a:t> chi </a:t>
            </a:r>
            <a:r>
              <a:rPr lang="en-GB" u="sng" dirty="0" err="1" smtClean="0">
                <a:hlinkClick r:id="rId7" action="ppaction://hlinkfile"/>
              </a:rPr>
              <a:t>tài</a:t>
            </a:r>
            <a:r>
              <a:rPr lang="en-GB" u="sng" dirty="0" smtClean="0">
                <a:hlinkClick r:id="rId7" action="ppaction://hlinkfile"/>
              </a:rPr>
              <a:t> </a:t>
            </a:r>
            <a:r>
              <a:rPr lang="en-GB" u="sng" dirty="0" err="1" smtClean="0">
                <a:hlinkClick r:id="rId7" action="ppaction://hlinkfile"/>
              </a:rPr>
              <a:t>chính</a:t>
            </a:r>
            <a:r>
              <a:rPr lang="en-GB" u="sng" dirty="0" smtClean="0">
                <a:hlinkClick r:id="rId7" action="ppaction://hlinkfile"/>
              </a:rPr>
              <a:t> BQT R4.docx</a:t>
            </a:r>
            <a:endParaRPr lang="en-GB" u="sng" dirty="0" smtClean="0"/>
          </a:p>
        </p:txBody>
      </p:sp>
      <p:sp>
        <p:nvSpPr>
          <p:cNvPr id="4" name="Title 1"/>
          <p:cNvSpPr txBox="1">
            <a:spLocks/>
          </p:cNvSpPr>
          <p:nvPr/>
        </p:nvSpPr>
        <p:spPr>
          <a:xfrm>
            <a:off x="854964" y="100584"/>
            <a:ext cx="10515600" cy="6955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smtClean="0">
                <a:latin typeface="Times New Roman" panose="02020603050405020304" pitchFamily="18" charset="0"/>
                <a:cs typeface="Times New Roman" panose="02020603050405020304" pitchFamily="18" charset="0"/>
              </a:rPr>
              <a:t>CÁC VĂN BẢN</a:t>
            </a:r>
            <a:endParaRPr lang="en-GB"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1361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11984" r="13093" b="12714"/>
          <a:stretch/>
        </p:blipFill>
        <p:spPr>
          <a:xfrm>
            <a:off x="589930" y="12007"/>
            <a:ext cx="10446878" cy="6845993"/>
          </a:xfrm>
          <a:prstGeom prst="rect">
            <a:avLst/>
          </a:prstGeom>
        </p:spPr>
      </p:pic>
      <p:sp>
        <p:nvSpPr>
          <p:cNvPr id="2" name="Oval 1"/>
          <p:cNvSpPr/>
          <p:nvPr/>
        </p:nvSpPr>
        <p:spPr>
          <a:xfrm>
            <a:off x="2523744" y="2386584"/>
            <a:ext cx="2276856" cy="30175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0449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672" y="1846453"/>
            <a:ext cx="10411968" cy="1325563"/>
          </a:xfrm>
        </p:spPr>
        <p:txBody>
          <a:bodyPr vert="horz" lIns="91440" tIns="45720" rIns="91440" bIns="45720" rtlCol="0" anchor="ctr">
            <a:noAutofit/>
          </a:bodyPr>
          <a:lstStyle/>
          <a:p>
            <a:pPr algn="ctr"/>
            <a:r>
              <a:rPr lang="en-GB" sz="6600" b="1" dirty="0" smtClean="0">
                <a:latin typeface="Times New Roman" panose="02020603050405020304" pitchFamily="18" charset="0"/>
              </a:rPr>
              <a:t>XIN CÁM </a:t>
            </a:r>
            <a:r>
              <a:rPr lang="en-GB" sz="6600" b="1" dirty="0">
                <a:latin typeface="Times New Roman" panose="02020603050405020304" pitchFamily="18" charset="0"/>
              </a:rPr>
              <a:t>ƠN !</a:t>
            </a:r>
          </a:p>
        </p:txBody>
      </p:sp>
    </p:spTree>
    <p:extLst>
      <p:ext uri="{BB962C8B-B14F-4D97-AF65-F5344CB8AC3E}">
        <p14:creationId xmlns:p14="http://schemas.microsoft.com/office/powerpoint/2010/main" val="1294024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GB" b="1" dirty="0" smtClean="0">
                <a:latin typeface="Times New Roman" panose="02020603050405020304" pitchFamily="18" charset="0"/>
                <a:ea typeface="Arial" panose="020B0604020202020204" pitchFamily="34" charset="0"/>
              </a:rPr>
              <a:t>NGUYÊN TẮC HỌP</a:t>
            </a:r>
            <a:endParaRPr lang="en-GB" b="1" dirty="0">
              <a:latin typeface="Times New Roman" panose="02020603050405020304" pitchFamily="18" charset="0"/>
              <a:ea typeface="Arial" panose="020B0604020202020204" pitchFamily="34" charset="0"/>
            </a:endParaRPr>
          </a:p>
        </p:txBody>
      </p:sp>
      <p:sp>
        <p:nvSpPr>
          <p:cNvPr id="3" name="Content Placeholder 2"/>
          <p:cNvSpPr>
            <a:spLocks noGrp="1"/>
          </p:cNvSpPr>
          <p:nvPr>
            <p:ph idx="1"/>
          </p:nvPr>
        </p:nvSpPr>
        <p:spPr>
          <a:xfrm>
            <a:off x="728472" y="1755648"/>
            <a:ext cx="10866120" cy="3566160"/>
          </a:xfrm>
        </p:spPr>
        <p:txBody>
          <a:bodyPr>
            <a:noAutofit/>
          </a:bodyPr>
          <a:lstStyle/>
          <a:p>
            <a:pPr marL="342900" lvl="0" indent="-342900" algn="just">
              <a:lnSpc>
                <a:spcPct val="115000"/>
              </a:lnSpc>
              <a:spcBef>
                <a:spcPts val="600"/>
              </a:spcBef>
              <a:spcAft>
                <a:spcPts val="600"/>
              </a:spcAft>
              <a:buFont typeface="+mj-lt"/>
              <a:buAutoNum type="arabicPeriod"/>
            </a:pPr>
            <a:r>
              <a:rPr lang="en-US" dirty="0" err="1" smtClean="0">
                <a:latin typeface="Times New Roman" panose="02020603050405020304" pitchFamily="18" charset="0"/>
                <a:ea typeface="Arial" panose="020B0604020202020204" pitchFamily="34" charset="0"/>
              </a:rPr>
              <a:t>Không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sử</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dụng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điện</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thoại</a:t>
            </a:r>
            <a:r>
              <a:rPr lang="en-US" dirty="0" smtClean="0">
                <a:latin typeface="Times New Roman" panose="02020603050405020304" pitchFamily="18" charset="0"/>
                <a:ea typeface="Arial" panose="020B0604020202020204" pitchFamily="34" charset="0"/>
              </a:rPr>
              <a:t> &amp; </a:t>
            </a:r>
            <a:r>
              <a:rPr lang="en-US" dirty="0" err="1" smtClean="0">
                <a:latin typeface="Times New Roman" panose="02020603050405020304" pitchFamily="18" charset="0"/>
                <a:ea typeface="Arial" panose="020B0604020202020204" pitchFamily="34" charset="0"/>
              </a:rPr>
              <a:t>hạn</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chế</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trao</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đổi</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riêng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khi</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họp</a:t>
            </a:r>
            <a:r>
              <a:rPr lang="en-US" dirty="0" smtClean="0">
                <a:latin typeface="Times New Roman" panose="02020603050405020304" pitchFamily="18" charset="0"/>
                <a:ea typeface="Arial" panose="020B0604020202020204" pitchFamily="34" charset="0"/>
              </a:rPr>
              <a:t>.</a:t>
            </a:r>
          </a:p>
          <a:p>
            <a:pPr marL="342900" lvl="0" indent="-342900" algn="just">
              <a:lnSpc>
                <a:spcPct val="115000"/>
              </a:lnSpc>
              <a:spcBef>
                <a:spcPts val="600"/>
              </a:spcBef>
              <a:spcAft>
                <a:spcPts val="600"/>
              </a:spcAft>
              <a:buFont typeface="+mj-lt"/>
              <a:buAutoNum type="arabicPeriod"/>
            </a:pPr>
            <a:r>
              <a:rPr lang="en-US" dirty="0" err="1" smtClean="0">
                <a:latin typeface="Times New Roman" panose="02020603050405020304" pitchFamily="18" charset="0"/>
                <a:ea typeface="Arial" panose="020B0604020202020204" pitchFamily="34" charset="0"/>
              </a:rPr>
              <a:t>Đóng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góp</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mang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tính</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xây</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dựng</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vì</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tập</a:t>
            </a:r>
            <a:r>
              <a:rPr lang="en-US" dirty="0" smtClean="0">
                <a:latin typeface="Times New Roman" panose="02020603050405020304" pitchFamily="18" charset="0"/>
                <a:ea typeface="Arial" panose="020B0604020202020204" pitchFamily="34" charset="0"/>
              </a:rPr>
              <a:t> </a:t>
            </a:r>
            <a:r>
              <a:rPr lang="en-US" dirty="0" err="1" smtClean="0">
                <a:latin typeface="Times New Roman" panose="02020603050405020304" pitchFamily="18" charset="0"/>
                <a:ea typeface="Arial" panose="020B0604020202020204" pitchFamily="34" charset="0"/>
              </a:rPr>
              <a:t>thể</a:t>
            </a:r>
            <a:r>
              <a:rPr lang="en-US" dirty="0" smtClean="0">
                <a:latin typeface="Times New Roman" panose="02020603050405020304" pitchFamily="18" charset="0"/>
                <a:ea typeface="Arial" panose="020B0604020202020204" pitchFamily="34" charset="0"/>
              </a:rPr>
              <a:t>.</a:t>
            </a:r>
          </a:p>
          <a:p>
            <a:pPr marL="342900" lvl="0" indent="-342900" algn="just">
              <a:lnSpc>
                <a:spcPct val="115000"/>
              </a:lnSpc>
              <a:spcBef>
                <a:spcPts val="600"/>
              </a:spcBef>
              <a:spcAft>
                <a:spcPts val="600"/>
              </a:spcAft>
              <a:buFont typeface="+mj-lt"/>
              <a:buAutoNum type="arabicPeriod"/>
            </a:pPr>
            <a:r>
              <a:rPr lang="en-GB" dirty="0" err="1" smtClean="0">
                <a:latin typeface="Times New Roman" panose="02020603050405020304" pitchFamily="18" charset="0"/>
                <a:ea typeface="Arial" panose="020B0604020202020204" pitchFamily="34" charset="0"/>
              </a:rPr>
              <a:t>Tôn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trọng</a:t>
            </a:r>
            <a:r>
              <a:rPr lang="en-GB" dirty="0" smtClean="0">
                <a:latin typeface="Times New Roman" panose="02020603050405020304" pitchFamily="18" charset="0"/>
                <a:ea typeface="Arial" panose="020B0604020202020204" pitchFamily="34" charset="0"/>
              </a:rPr>
              <a:t> ý </a:t>
            </a:r>
            <a:r>
              <a:rPr lang="en-GB" dirty="0" err="1" smtClean="0">
                <a:latin typeface="Times New Roman" panose="02020603050405020304" pitchFamily="18" charset="0"/>
                <a:ea typeface="Arial" panose="020B0604020202020204" pitchFamily="34" charset="0"/>
              </a:rPr>
              <a:t>kiến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đa</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số</a:t>
            </a:r>
            <a:r>
              <a:rPr lang="en-GB" dirty="0" smtClean="0">
                <a:latin typeface="Times New Roman" panose="02020603050405020304" pitchFamily="18" charset="0"/>
                <a:ea typeface="Arial" panose="020B0604020202020204" pitchFamily="34" charset="0"/>
              </a:rPr>
              <a:t>.</a:t>
            </a:r>
          </a:p>
          <a:p>
            <a:pPr marL="342900" lvl="0" indent="-342900" algn="just">
              <a:lnSpc>
                <a:spcPct val="115000"/>
              </a:lnSpc>
              <a:spcBef>
                <a:spcPts val="600"/>
              </a:spcBef>
              <a:spcAft>
                <a:spcPts val="600"/>
              </a:spcAft>
              <a:buFont typeface="+mj-lt"/>
              <a:buAutoNum type="arabicPeriod"/>
            </a:pPr>
            <a:r>
              <a:rPr lang="en-GB" dirty="0" err="1" smtClean="0">
                <a:latin typeface="Times New Roman" panose="02020603050405020304" pitchFamily="18" charset="0"/>
                <a:ea typeface="Arial" panose="020B0604020202020204" pitchFamily="34" charset="0"/>
              </a:rPr>
              <a:t>Mỗi</a:t>
            </a:r>
            <a:r>
              <a:rPr lang="en-GB" dirty="0" smtClean="0">
                <a:latin typeface="Times New Roman" panose="02020603050405020304" pitchFamily="18" charset="0"/>
                <a:ea typeface="Arial" panose="020B0604020202020204" pitchFamily="34" charset="0"/>
              </a:rPr>
              <a:t> ý </a:t>
            </a:r>
            <a:r>
              <a:rPr lang="en-GB" dirty="0" err="1" smtClean="0">
                <a:latin typeface="Times New Roman" panose="02020603050405020304" pitchFamily="18" charset="0"/>
                <a:ea typeface="Arial" panose="020B0604020202020204" pitchFamily="34" charset="0"/>
              </a:rPr>
              <a:t>kiến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không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quá</a:t>
            </a:r>
            <a:r>
              <a:rPr lang="en-GB" dirty="0" smtClean="0">
                <a:latin typeface="Times New Roman" panose="02020603050405020304" pitchFamily="18" charset="0"/>
                <a:ea typeface="Arial" panose="020B0604020202020204" pitchFamily="34" charset="0"/>
              </a:rPr>
              <a:t> 5 </a:t>
            </a:r>
            <a:r>
              <a:rPr lang="en-GB" dirty="0" err="1" smtClean="0">
                <a:latin typeface="Times New Roman" panose="02020603050405020304" pitchFamily="18" charset="0"/>
                <a:ea typeface="Arial" panose="020B0604020202020204" pitchFamily="34" charset="0"/>
              </a:rPr>
              <a:t>phút</a:t>
            </a:r>
            <a:endParaRPr lang="en-GB" dirty="0" smtClean="0">
              <a:latin typeface="Times New Roman" panose="02020603050405020304" pitchFamily="18" charset="0"/>
              <a:ea typeface="Arial" panose="020B0604020202020204" pitchFamily="34" charset="0"/>
            </a:endParaRPr>
          </a:p>
          <a:p>
            <a:pPr marL="342900" lvl="0" indent="-342900" algn="just">
              <a:lnSpc>
                <a:spcPct val="115000"/>
              </a:lnSpc>
              <a:spcBef>
                <a:spcPts val="600"/>
              </a:spcBef>
              <a:spcAft>
                <a:spcPts val="600"/>
              </a:spcAft>
              <a:buFont typeface="+mj-lt"/>
              <a:buAutoNum type="arabicPeriod"/>
            </a:pPr>
            <a:r>
              <a:rPr lang="en-GB" dirty="0" err="1" smtClean="0">
                <a:latin typeface="Times New Roman" panose="02020603050405020304" pitchFamily="18" charset="0"/>
                <a:ea typeface="Arial" panose="020B0604020202020204" pitchFamily="34" charset="0"/>
              </a:rPr>
              <a:t>Không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ra</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về</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trước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khi</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cuộc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họp</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kết</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thúc</a:t>
            </a:r>
            <a:endParaRPr lang="en-GB" dirty="0" smtClean="0">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978761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669"/>
            <a:ext cx="10515600" cy="933323"/>
          </a:xfrm>
        </p:spPr>
        <p:txBody>
          <a:bodyPr vert="horz" lIns="91440" tIns="45720" rIns="91440" bIns="45720" rtlCol="0" anchor="ctr">
            <a:normAutofit/>
          </a:bodyPr>
          <a:lstStyle/>
          <a:p>
            <a:r>
              <a:rPr lang="en-GB" b="1" dirty="0" smtClean="0">
                <a:latin typeface="Times New Roman" panose="02020603050405020304" pitchFamily="18" charset="0"/>
                <a:ea typeface="Arial" panose="020B0604020202020204" pitchFamily="34" charset="0"/>
              </a:rPr>
              <a:t>NỘI DUNG</a:t>
            </a:r>
            <a:endParaRPr lang="en-GB" b="1" dirty="0">
              <a:latin typeface="Times New Roman" panose="02020603050405020304" pitchFamily="18" charset="0"/>
              <a:ea typeface="Arial" panose="020B0604020202020204" pitchFamily="34" charset="0"/>
            </a:endParaRPr>
          </a:p>
        </p:txBody>
      </p:sp>
      <p:sp>
        <p:nvSpPr>
          <p:cNvPr id="3" name="Content Placeholder 2"/>
          <p:cNvSpPr>
            <a:spLocks noGrp="1"/>
          </p:cNvSpPr>
          <p:nvPr>
            <p:ph idx="1"/>
          </p:nvPr>
        </p:nvSpPr>
        <p:spPr>
          <a:xfrm>
            <a:off x="838200" y="1188720"/>
            <a:ext cx="10515600" cy="5202936"/>
          </a:xfrm>
        </p:spPr>
        <p:txBody>
          <a:bodyPr>
            <a:normAutofit fontScale="92500" lnSpcReduction="20000"/>
          </a:bodyPr>
          <a:lstStyle/>
          <a:p>
            <a:pPr marL="342900" lvl="0" indent="-342900" algn="just">
              <a:lnSpc>
                <a:spcPct val="115000"/>
              </a:lnSpc>
              <a:spcBef>
                <a:spcPts val="600"/>
              </a:spcBef>
              <a:spcAft>
                <a:spcPts val="600"/>
              </a:spcAft>
              <a:buFont typeface="+mj-lt"/>
              <a:buAutoNum type="arabicPeriod"/>
            </a:pPr>
            <a:r>
              <a:rPr lang="vi-VN" dirty="0" smtClean="0">
                <a:latin typeface="Times New Roman" panose="02020603050405020304" pitchFamily="18" charset="0"/>
                <a:ea typeface="Arial" panose="020B0604020202020204" pitchFamily="34" charset="0"/>
              </a:rPr>
              <a:t>Cập </a:t>
            </a:r>
            <a:r>
              <a:rPr lang="vi-VN" dirty="0">
                <a:latin typeface="Times New Roman" panose="02020603050405020304" pitchFamily="18" charset="0"/>
                <a:ea typeface="Arial" panose="020B0604020202020204" pitchFamily="34" charset="0"/>
              </a:rPr>
              <a:t>nhật tình hình hiện tại của khu Rubi &amp; hoạt động của BQT R4.</a:t>
            </a:r>
          </a:p>
          <a:p>
            <a:pPr marL="342900" lvl="0" indent="-342900" algn="just">
              <a:lnSpc>
                <a:spcPct val="115000"/>
              </a:lnSpc>
              <a:spcBef>
                <a:spcPts val="600"/>
              </a:spcBef>
              <a:spcAft>
                <a:spcPts val="600"/>
              </a:spcAft>
              <a:buFont typeface="+mj-lt"/>
              <a:buAutoNum type="arabicPeriod"/>
            </a:pPr>
            <a:r>
              <a:rPr lang="vi-VN" dirty="0" smtClean="0">
                <a:latin typeface="Times New Roman" panose="02020603050405020304" pitchFamily="18" charset="0"/>
                <a:ea typeface="Arial" panose="020B0604020202020204" pitchFamily="34" charset="0"/>
              </a:rPr>
              <a:t>BQT </a:t>
            </a:r>
            <a:r>
              <a:rPr lang="vi-VN" dirty="0">
                <a:latin typeface="Times New Roman" panose="02020603050405020304" pitchFamily="18" charset="0"/>
                <a:ea typeface="Arial" panose="020B0604020202020204" pitchFamily="34" charset="0"/>
              </a:rPr>
              <a:t>cập nhật kết quả đàm phán phí dịch vụ với CĐT &amp; TNS.</a:t>
            </a:r>
          </a:p>
          <a:p>
            <a:pPr marL="342900" lvl="0" indent="-342900" algn="just">
              <a:lnSpc>
                <a:spcPct val="115000"/>
              </a:lnSpc>
              <a:spcBef>
                <a:spcPts val="600"/>
              </a:spcBef>
              <a:spcAft>
                <a:spcPts val="600"/>
              </a:spcAft>
              <a:buFont typeface="+mj-lt"/>
              <a:buAutoNum type="arabicPeriod"/>
            </a:pPr>
            <a:r>
              <a:rPr lang="vi-VN" dirty="0" smtClean="0">
                <a:latin typeface="Times New Roman" panose="02020603050405020304" pitchFamily="18" charset="0"/>
                <a:ea typeface="Arial" panose="020B0604020202020204" pitchFamily="34" charset="0"/>
              </a:rPr>
              <a:t>BQT </a:t>
            </a:r>
            <a:r>
              <a:rPr lang="vi-VN" dirty="0">
                <a:latin typeface="Times New Roman" panose="02020603050405020304" pitchFamily="18" charset="0"/>
                <a:ea typeface="Arial" panose="020B0604020202020204" pitchFamily="34" charset="0"/>
              </a:rPr>
              <a:t>trình bày kế hoạch xin ý kiến 100% cư dân về phí dịch vụ, qui chế &amp; nội qui. </a:t>
            </a:r>
          </a:p>
          <a:p>
            <a:pPr marL="342900" lvl="0" indent="-342900" algn="just">
              <a:lnSpc>
                <a:spcPct val="115000"/>
              </a:lnSpc>
              <a:spcBef>
                <a:spcPts val="600"/>
              </a:spcBef>
              <a:spcAft>
                <a:spcPts val="600"/>
              </a:spcAft>
              <a:buFont typeface="+mj-lt"/>
              <a:buAutoNum type="arabicPeriod"/>
            </a:pPr>
            <a:r>
              <a:rPr lang="vi-VN" dirty="0" smtClean="0">
                <a:latin typeface="Times New Roman" panose="02020603050405020304" pitchFamily="18" charset="0"/>
                <a:ea typeface="Arial" panose="020B0604020202020204" pitchFamily="34" charset="0"/>
              </a:rPr>
              <a:t>Thảo </a:t>
            </a:r>
            <a:r>
              <a:rPr lang="vi-VN" dirty="0">
                <a:latin typeface="Times New Roman" panose="02020603050405020304" pitchFamily="18" charset="0"/>
                <a:ea typeface="Arial" panose="020B0604020202020204" pitchFamily="34" charset="0"/>
              </a:rPr>
              <a:t>luận các vấn đề khác tòa nhà </a:t>
            </a:r>
            <a:r>
              <a:rPr lang="en-GB" dirty="0" smtClean="0">
                <a:latin typeface="Times New Roman" panose="02020603050405020304" pitchFamily="18" charset="0"/>
                <a:ea typeface="Arial" panose="020B0604020202020204" pitchFamily="34" charset="0"/>
              </a:rPr>
              <a:t>R4 </a:t>
            </a:r>
            <a:r>
              <a:rPr lang="vi-VN" dirty="0" smtClean="0">
                <a:latin typeface="Times New Roman" panose="02020603050405020304" pitchFamily="18" charset="0"/>
                <a:ea typeface="Arial" panose="020B0604020202020204" pitchFamily="34" charset="0"/>
              </a:rPr>
              <a:t>Goldmark city</a:t>
            </a:r>
            <a:r>
              <a:rPr lang="en-GB" dirty="0" smtClean="0">
                <a:latin typeface="Times New Roman" panose="02020603050405020304" pitchFamily="18" charset="0"/>
                <a:ea typeface="Arial" panose="020B0604020202020204" pitchFamily="34" charset="0"/>
              </a:rPr>
              <a:t>.</a:t>
            </a:r>
          </a:p>
          <a:p>
            <a:pPr marL="0" lvl="0" indent="0" algn="just">
              <a:lnSpc>
                <a:spcPct val="115000"/>
              </a:lnSpc>
              <a:spcBef>
                <a:spcPts val="600"/>
              </a:spcBef>
              <a:spcAft>
                <a:spcPts val="600"/>
              </a:spcAft>
              <a:buNone/>
            </a:pPr>
            <a:endParaRPr lang="en-GB" dirty="0" smtClean="0">
              <a:latin typeface="Times New Roman" panose="02020603050405020304" pitchFamily="18" charset="0"/>
              <a:ea typeface="Arial" panose="020B0604020202020204" pitchFamily="34" charset="0"/>
            </a:endParaRPr>
          </a:p>
          <a:p>
            <a:pPr lvl="0" algn="just">
              <a:lnSpc>
                <a:spcPct val="115000"/>
              </a:lnSpc>
              <a:spcBef>
                <a:spcPts val="600"/>
              </a:spcBef>
              <a:spcAft>
                <a:spcPts val="600"/>
              </a:spcAft>
              <a:buFont typeface="Wingdings" panose="05000000000000000000" pitchFamily="2" charset="2"/>
              <a:buChar char="è"/>
            </a:pPr>
            <a:r>
              <a:rPr lang="en-GB" dirty="0" smtClean="0">
                <a:latin typeface="Times New Roman" panose="02020603050405020304" pitchFamily="18" charset="0"/>
                <a:ea typeface="Arial" panose="020B0604020202020204" pitchFamily="34" charset="0"/>
                <a:sym typeface="Wingdings" panose="05000000000000000000" pitchFamily="2" charset="2"/>
              </a:rPr>
              <a:t> BQT R4 mong </a:t>
            </a:r>
            <a:r>
              <a:rPr lang="en-GB" dirty="0" err="1" smtClean="0">
                <a:latin typeface="Times New Roman" panose="02020603050405020304" pitchFamily="18" charset="0"/>
                <a:ea typeface="Arial" panose="020B0604020202020204" pitchFamily="34" charset="0"/>
                <a:sym typeface="Wingdings" panose="05000000000000000000" pitchFamily="2" charset="2"/>
              </a:rPr>
              <a:t>muốn</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kết</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quả</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đạt</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được</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sau</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cuộc</a:t>
            </a:r>
            <a:r>
              <a:rPr lang="en-GB" dirty="0" smtClean="0">
                <a:latin typeface="Times New Roman" panose="02020603050405020304" pitchFamily="18" charset="0"/>
                <a:ea typeface="Arial" panose="020B0604020202020204" pitchFamily="34" charset="0"/>
                <a:sym typeface="Wingdings" panose="05000000000000000000" pitchFamily="2" charset="2"/>
              </a:rPr>
              <a:t> </a:t>
            </a:r>
            <a:r>
              <a:rPr lang="en-GB" dirty="0" err="1" smtClean="0">
                <a:latin typeface="Times New Roman" panose="02020603050405020304" pitchFamily="18" charset="0"/>
                <a:ea typeface="Arial" panose="020B0604020202020204" pitchFamily="34" charset="0"/>
                <a:sym typeface="Wingdings" panose="05000000000000000000" pitchFamily="2" charset="2"/>
              </a:rPr>
              <a:t>họp</a:t>
            </a:r>
            <a:r>
              <a:rPr lang="en-GB" dirty="0" smtClean="0">
                <a:latin typeface="Times New Roman" panose="02020603050405020304" pitchFamily="18" charset="0"/>
                <a:ea typeface="Arial" panose="020B0604020202020204" pitchFamily="34" charset="0"/>
                <a:sym typeface="Wingdings" panose="05000000000000000000" pitchFamily="2" charset="2"/>
              </a:rPr>
              <a:t>: </a:t>
            </a:r>
          </a:p>
          <a:p>
            <a:pPr lvl="1" algn="just">
              <a:lnSpc>
                <a:spcPct val="115000"/>
              </a:lnSpc>
              <a:spcBef>
                <a:spcPts val="600"/>
              </a:spcBef>
              <a:spcAft>
                <a:spcPts val="600"/>
              </a:spcAft>
              <a:buFont typeface="Wingdings" panose="05000000000000000000" pitchFamily="2" charset="2"/>
              <a:buChar char="Ø"/>
            </a:pPr>
            <a:r>
              <a:rPr lang="en-GB" dirty="0" err="1" smtClean="0">
                <a:latin typeface="Times New Roman" panose="02020603050405020304" pitchFamily="18" charset="0"/>
                <a:ea typeface="Arial" panose="020B0604020202020204" pitchFamily="34" charset="0"/>
              </a:rPr>
              <a:t>Nhận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được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các</a:t>
            </a:r>
            <a:r>
              <a:rPr lang="en-GB" dirty="0" smtClean="0">
                <a:latin typeface="Times New Roman" panose="02020603050405020304" pitchFamily="18" charset="0"/>
                <a:ea typeface="Arial" panose="020B0604020202020204" pitchFamily="34" charset="0"/>
              </a:rPr>
              <a:t> ý </a:t>
            </a:r>
            <a:r>
              <a:rPr lang="en-GB" dirty="0" err="1" smtClean="0">
                <a:latin typeface="Times New Roman" panose="02020603050405020304" pitchFamily="18" charset="0"/>
                <a:ea typeface="Arial" panose="020B0604020202020204" pitchFamily="34" charset="0"/>
              </a:rPr>
              <a:t>kiến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đóng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góp</a:t>
            </a:r>
            <a:r>
              <a:rPr lang="en-GB" dirty="0" smtClean="0">
                <a:latin typeface="Times New Roman" panose="02020603050405020304" pitchFamily="18" charset="0"/>
                <a:ea typeface="Arial" panose="020B0604020202020204" pitchFamily="34" charset="0"/>
              </a:rPr>
              <a:t> mang </a:t>
            </a:r>
            <a:r>
              <a:rPr lang="en-GB" dirty="0" err="1" smtClean="0">
                <a:latin typeface="Times New Roman" panose="02020603050405020304" pitchFamily="18" charset="0"/>
                <a:ea typeface="Arial" panose="020B0604020202020204" pitchFamily="34" charset="0"/>
              </a:rPr>
              <a:t>tính</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xây</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dựng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từ</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tất</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cả</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mọi</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người</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tham</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dự</a:t>
            </a:r>
            <a:r>
              <a:rPr lang="en-GB" dirty="0" smtClean="0">
                <a:latin typeface="Times New Roman" panose="02020603050405020304" pitchFamily="18" charset="0"/>
                <a:ea typeface="Arial" panose="020B0604020202020204" pitchFamily="34" charset="0"/>
              </a:rPr>
              <a:t>.</a:t>
            </a:r>
          </a:p>
          <a:p>
            <a:pPr lvl="1" algn="just">
              <a:lnSpc>
                <a:spcPct val="115000"/>
              </a:lnSpc>
              <a:spcBef>
                <a:spcPts val="600"/>
              </a:spcBef>
              <a:spcAft>
                <a:spcPts val="600"/>
              </a:spcAft>
              <a:buFont typeface="Wingdings" panose="05000000000000000000" pitchFamily="2" charset="2"/>
              <a:buChar char="Ø"/>
            </a:pPr>
            <a:r>
              <a:rPr lang="en-GB" dirty="0" err="1" smtClean="0">
                <a:latin typeface="Times New Roman" panose="02020603050405020304" pitchFamily="18" charset="0"/>
                <a:ea typeface="Arial" panose="020B0604020202020204" pitchFamily="34" charset="0"/>
              </a:rPr>
              <a:t>Nhận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được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sự</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ủng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hộ</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và</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đồng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hành</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của</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các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trưởng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phó</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tầng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cư</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dân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tâm</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huyết</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trong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việc</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triển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khai</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và</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đồng</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hành</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cùng</a:t>
            </a:r>
            <a:r>
              <a:rPr lang="en-GB" dirty="0" smtClean="0">
                <a:latin typeface="Times New Roman" panose="02020603050405020304" pitchFamily="18" charset="0"/>
                <a:ea typeface="Arial" panose="020B0604020202020204" pitchFamily="34" charset="0"/>
              </a:rPr>
              <a:t> BQT </a:t>
            </a:r>
            <a:r>
              <a:rPr lang="en-GB" dirty="0" err="1" smtClean="0">
                <a:latin typeface="Times New Roman" panose="02020603050405020304" pitchFamily="18" charset="0"/>
                <a:ea typeface="Arial" panose="020B0604020202020204" pitchFamily="34" charset="0"/>
              </a:rPr>
              <a:t>lấy</a:t>
            </a:r>
            <a:r>
              <a:rPr lang="en-GB" dirty="0" smtClean="0">
                <a:latin typeface="Times New Roman" panose="02020603050405020304" pitchFamily="18" charset="0"/>
                <a:ea typeface="Arial" panose="020B0604020202020204" pitchFamily="34" charset="0"/>
              </a:rPr>
              <a:t> ý </a:t>
            </a:r>
            <a:r>
              <a:rPr lang="en-GB" dirty="0" err="1" smtClean="0">
                <a:latin typeface="Times New Roman" panose="02020603050405020304" pitchFamily="18" charset="0"/>
                <a:ea typeface="Arial" panose="020B0604020202020204" pitchFamily="34" charset="0"/>
              </a:rPr>
              <a:t>kiến</a:t>
            </a:r>
            <a:r>
              <a:rPr lang="en-GB" dirty="0" smtClean="0">
                <a:latin typeface="Times New Roman" panose="02020603050405020304" pitchFamily="18" charset="0"/>
                <a:ea typeface="Arial" panose="020B0604020202020204" pitchFamily="34" charset="0"/>
              </a:rPr>
              <a:t> 100% </a:t>
            </a:r>
            <a:r>
              <a:rPr lang="en-GB" dirty="0" err="1" smtClean="0">
                <a:latin typeface="Times New Roman" panose="02020603050405020304" pitchFamily="18" charset="0"/>
                <a:ea typeface="Arial" panose="020B0604020202020204" pitchFamily="34" charset="0"/>
              </a:rPr>
              <a:t>cư</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dân</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để</a:t>
            </a:r>
            <a:r>
              <a:rPr lang="en-GB" dirty="0" smtClean="0">
                <a:latin typeface="Times New Roman" panose="02020603050405020304" pitchFamily="18" charset="0"/>
                <a:ea typeface="Arial" panose="020B0604020202020204" pitchFamily="34" charset="0"/>
              </a:rPr>
              <a:t> </a:t>
            </a:r>
            <a:r>
              <a:rPr lang="en-GB" dirty="0" err="1" smtClean="0">
                <a:latin typeface="Times New Roman" panose="02020603050405020304" pitchFamily="18" charset="0"/>
                <a:ea typeface="Arial" panose="020B0604020202020204" pitchFamily="34" charset="0"/>
              </a:rPr>
              <a:t>thông</a:t>
            </a:r>
            <a:r>
              <a:rPr lang="en-GB" dirty="0" smtClean="0">
                <a:latin typeface="Times New Roman" panose="02020603050405020304" pitchFamily="18" charset="0"/>
                <a:ea typeface="Arial" panose="020B0604020202020204" pitchFamily="34" charset="0"/>
              </a:rPr>
              <a:t> qua </a:t>
            </a:r>
            <a:r>
              <a:rPr lang="fr-FR" dirty="0" err="1" smtClean="0">
                <a:latin typeface="Times New Roman" panose="02020603050405020304" pitchFamily="18" charset="0"/>
                <a:ea typeface="Arial" panose="020B0604020202020204" pitchFamily="34" charset="0"/>
              </a:rPr>
              <a:t>phí</a:t>
            </a:r>
            <a:r>
              <a:rPr lang="fr-FR" dirty="0" smtClean="0">
                <a:latin typeface="Times New Roman" panose="02020603050405020304" pitchFamily="18" charset="0"/>
                <a:ea typeface="Arial" panose="020B0604020202020204" pitchFamily="34" charset="0"/>
              </a:rPr>
              <a:t> </a:t>
            </a:r>
            <a:r>
              <a:rPr lang="fr-FR" dirty="0" err="1">
                <a:latin typeface="Times New Roman" panose="02020603050405020304" pitchFamily="18" charset="0"/>
                <a:ea typeface="Arial" panose="020B0604020202020204" pitchFamily="34" charset="0"/>
              </a:rPr>
              <a:t>dịch</a:t>
            </a:r>
            <a:r>
              <a:rPr lang="fr-FR" dirty="0">
                <a:latin typeface="Times New Roman" panose="02020603050405020304" pitchFamily="18" charset="0"/>
                <a:ea typeface="Arial" panose="020B0604020202020204" pitchFamily="34" charset="0"/>
              </a:rPr>
              <a:t> </a:t>
            </a:r>
            <a:r>
              <a:rPr lang="fr-FR" dirty="0" err="1">
                <a:latin typeface="Times New Roman" panose="02020603050405020304" pitchFamily="18" charset="0"/>
                <a:ea typeface="Arial" panose="020B0604020202020204" pitchFamily="34" charset="0"/>
              </a:rPr>
              <a:t>vụ</a:t>
            </a:r>
            <a:r>
              <a:rPr lang="fr-FR" dirty="0">
                <a:latin typeface="Times New Roman" panose="02020603050405020304" pitchFamily="18" charset="0"/>
                <a:ea typeface="Arial" panose="020B0604020202020204" pitchFamily="34" charset="0"/>
              </a:rPr>
              <a:t>, qui </a:t>
            </a:r>
            <a:r>
              <a:rPr lang="fr-FR" dirty="0" err="1">
                <a:latin typeface="Times New Roman" panose="02020603050405020304" pitchFamily="18" charset="0"/>
                <a:ea typeface="Arial" panose="020B0604020202020204" pitchFamily="34" charset="0"/>
              </a:rPr>
              <a:t>chế</a:t>
            </a:r>
            <a:r>
              <a:rPr lang="fr-FR" dirty="0">
                <a:latin typeface="Times New Roman" panose="02020603050405020304" pitchFamily="18" charset="0"/>
                <a:ea typeface="Arial" panose="020B0604020202020204" pitchFamily="34" charset="0"/>
              </a:rPr>
              <a:t> &amp; </a:t>
            </a:r>
            <a:r>
              <a:rPr lang="fr-FR" dirty="0" err="1">
                <a:latin typeface="Times New Roman" panose="02020603050405020304" pitchFamily="18" charset="0"/>
                <a:ea typeface="Arial" panose="020B0604020202020204" pitchFamily="34" charset="0"/>
              </a:rPr>
              <a:t>nội</a:t>
            </a:r>
            <a:r>
              <a:rPr lang="fr-FR" dirty="0">
                <a:latin typeface="Times New Roman" panose="02020603050405020304" pitchFamily="18" charset="0"/>
                <a:ea typeface="Arial" panose="020B0604020202020204" pitchFamily="34" charset="0"/>
              </a:rPr>
              <a:t> qui.</a:t>
            </a:r>
            <a:r>
              <a:rPr lang="en-GB" dirty="0" smtClean="0">
                <a:latin typeface="Times New Roman" panose="02020603050405020304" pitchFamily="18" charset="0"/>
                <a:ea typeface="Arial" panose="020B0604020202020204" pitchFamily="34" charset="0"/>
              </a:rPr>
              <a:t>   </a:t>
            </a:r>
            <a:endParaRPr lang="vi-VN" dirty="0">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2479208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1617853"/>
            <a:ext cx="10515600" cy="9333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smtClean="0">
                <a:latin typeface="Times New Roman" panose="02020603050405020304" pitchFamily="18" charset="0"/>
                <a:ea typeface="Arial" panose="020B0604020202020204" pitchFamily="34" charset="0"/>
              </a:rPr>
              <a:t>PHÍ </a:t>
            </a:r>
            <a:r>
              <a:rPr lang="en-GB" b="1" dirty="0" smtClean="0">
                <a:latin typeface="Times New Roman" panose="02020603050405020304" pitchFamily="18" charset="0"/>
                <a:ea typeface="Arial" panose="020B0604020202020204" pitchFamily="34" charset="0"/>
              </a:rPr>
              <a:t>DỊCH VỤ</a:t>
            </a:r>
            <a:endParaRPr lang="en-GB" b="1" dirty="0">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1860755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6797"/>
            <a:ext cx="10515600" cy="805307"/>
          </a:xfrm>
        </p:spPr>
        <p:txBody>
          <a:bodyPr>
            <a:normAutofit/>
          </a:bodyPr>
          <a:lstStyle/>
          <a:p>
            <a:r>
              <a:rPr lang="vi-VN" sz="3200" b="1" dirty="0" smtClean="0">
                <a:ea typeface="Arial" panose="020B0604020202020204" pitchFamily="34" charset="0"/>
              </a:rPr>
              <a:t>CẬP NHẬT TÌNH HÌNH HIỆN TẠI</a:t>
            </a:r>
            <a:endParaRPr lang="en-GB" sz="3200" b="1" dirty="0"/>
          </a:p>
        </p:txBody>
      </p:sp>
      <p:sp>
        <p:nvSpPr>
          <p:cNvPr id="3" name="Content Placeholder 2"/>
          <p:cNvSpPr>
            <a:spLocks noGrp="1"/>
          </p:cNvSpPr>
          <p:nvPr>
            <p:ph idx="1"/>
          </p:nvPr>
        </p:nvSpPr>
        <p:spPr>
          <a:xfrm>
            <a:off x="246888" y="713232"/>
            <a:ext cx="11365992" cy="5568696"/>
          </a:xfrm>
        </p:spPr>
        <p:txBody>
          <a:bodyPr>
            <a:noAutofit/>
          </a:bodyPr>
          <a:lstStyle/>
          <a:p>
            <a:pPr marL="518160" indent="-422275" algn="just">
              <a:spcBef>
                <a:spcPts val="600"/>
              </a:spcBef>
              <a:spcAft>
                <a:spcPts val="600"/>
              </a:spcAft>
              <a:tabLst>
                <a:tab pos="450215" algn="l"/>
              </a:tabLst>
            </a:pPr>
            <a:r>
              <a:rPr lang="pt-BR" sz="2400" spc="-20" dirty="0">
                <a:latin typeface="Times New Roman" panose="02020603050405020304" pitchFamily="18" charset="0"/>
                <a:ea typeface="Times New Roman" panose="02020603050405020304" pitchFamily="18" charset="0"/>
              </a:rPr>
              <a:t>CĐT bàn giao hồ sơ đợt 1, chưa bàn giao hồ sơ đợt 2 và chưa bàn giao bất kỳ cơ sở hạ tầng hay trang thiết bị nào cho BQT.</a:t>
            </a:r>
            <a:endParaRPr lang="en-GB" sz="2400" dirty="0">
              <a:latin typeface="Times New Roman" panose="02020603050405020304" pitchFamily="18" charset="0"/>
              <a:ea typeface="Times New Roman" panose="02020603050405020304" pitchFamily="18" charset="0"/>
            </a:endParaRPr>
          </a:p>
          <a:p>
            <a:pPr marL="518160" indent="-422275" algn="just">
              <a:spcBef>
                <a:spcPts val="600"/>
              </a:spcBef>
              <a:spcAft>
                <a:spcPts val="600"/>
              </a:spcAft>
              <a:tabLst>
                <a:tab pos="450215" algn="l"/>
              </a:tabLst>
            </a:pPr>
            <a:r>
              <a:rPr lang="pt-BR" sz="2400" spc="-20" dirty="0" smtClean="0">
                <a:latin typeface="Times New Roman" panose="02020603050405020304" pitchFamily="18" charset="0"/>
                <a:ea typeface="Times New Roman" panose="02020603050405020304" pitchFamily="18" charset="0"/>
              </a:rPr>
              <a:t>Hệ </a:t>
            </a:r>
            <a:r>
              <a:rPr lang="pt-BR" sz="2400" spc="-20" dirty="0">
                <a:latin typeface="Times New Roman" panose="02020603050405020304" pitchFamily="18" charset="0"/>
                <a:ea typeface="Times New Roman" panose="02020603050405020304" pitchFamily="18" charset="0"/>
              </a:rPr>
              <a:t>thống thang máy hết thời hạn bảo hành nhưng CĐT chưa bàn giao cho BQT nên BQT không thể dùng kinh phí bảo trì để sửa chữa khi thang máy sảy ra hư hỏng. </a:t>
            </a:r>
            <a:r>
              <a:rPr lang="pt-BR" sz="2400" i="1" spc="-20" dirty="0">
                <a:latin typeface="Times New Roman" panose="02020603050405020304" pitchFamily="18" charset="0"/>
                <a:ea typeface="Times New Roman" panose="02020603050405020304" pitchFamily="18" charset="0"/>
              </a:rPr>
              <a:t>(dự báo trong thời gian tới số hạng mục hết bảo hành sẽ tăng nhanh)</a:t>
            </a:r>
            <a:endParaRPr lang="en-GB" sz="2400" dirty="0">
              <a:latin typeface="Times New Roman" panose="02020603050405020304" pitchFamily="18" charset="0"/>
              <a:ea typeface="Times New Roman" panose="02020603050405020304" pitchFamily="18" charset="0"/>
            </a:endParaRPr>
          </a:p>
          <a:p>
            <a:pPr marL="518160" indent="-422275" algn="just">
              <a:spcBef>
                <a:spcPts val="600"/>
              </a:spcBef>
              <a:spcAft>
                <a:spcPts val="600"/>
              </a:spcAft>
              <a:tabLst>
                <a:tab pos="450215" algn="l"/>
              </a:tabLst>
            </a:pPr>
            <a:r>
              <a:rPr lang="pt-BR" sz="2400" spc="-20" dirty="0" smtClean="0">
                <a:latin typeface="Times New Roman" panose="02020603050405020304" pitchFamily="18" charset="0"/>
                <a:ea typeface="Times New Roman" panose="02020603050405020304" pitchFamily="18" charset="0"/>
              </a:rPr>
              <a:t>Ban </a:t>
            </a:r>
            <a:r>
              <a:rPr lang="pt-BR" sz="2400" spc="-20" dirty="0">
                <a:latin typeface="Times New Roman" panose="02020603050405020304" pitchFamily="18" charset="0"/>
                <a:ea typeface="Times New Roman" panose="02020603050405020304" pitchFamily="18" charset="0"/>
              </a:rPr>
              <a:t>quản trị 4R đề xuất đơn giá phí dịch vụ tạm tính là 7.700VNĐ/m2/tháng (đã bao gồm VAT), TNS đề xuất đơn giá phí dịch vụ tạm tính là 8.800VND/m2/tháng (đã bao gồm </a:t>
            </a:r>
            <a:r>
              <a:rPr lang="pt-BR" sz="2400" spc="-20" dirty="0" smtClean="0">
                <a:latin typeface="Times New Roman" panose="02020603050405020304" pitchFamily="18" charset="0"/>
                <a:ea typeface="Times New Roman" panose="02020603050405020304" pitchFamily="18" charset="0"/>
              </a:rPr>
              <a:t>VAT) </a:t>
            </a:r>
            <a:r>
              <a:rPr lang="pt-BR" sz="2400" spc="-20" dirty="0" smtClean="0">
                <a:latin typeface="Times New Roman" panose="02020603050405020304" pitchFamily="18" charset="0"/>
                <a:ea typeface="Times New Roman" panose="02020603050405020304" pitchFamily="18" charset="0"/>
                <a:sym typeface="Wingdings" panose="05000000000000000000" pitchFamily="2" charset="2"/>
              </a:rPr>
              <a:t></a:t>
            </a:r>
            <a:r>
              <a:rPr lang="pt-BR" sz="2400" spc="-20" dirty="0" smtClean="0">
                <a:latin typeface="Times New Roman" panose="02020603050405020304" pitchFamily="18" charset="0"/>
                <a:ea typeface="Times New Roman" panose="02020603050405020304" pitchFamily="18" charset="0"/>
              </a:rPr>
              <a:t>Đàm </a:t>
            </a:r>
            <a:r>
              <a:rPr lang="pt-BR" sz="2400" spc="-20" dirty="0">
                <a:latin typeface="Times New Roman" panose="02020603050405020304" pitchFamily="18" charset="0"/>
                <a:ea typeface="Times New Roman" panose="02020603050405020304" pitchFamily="18" charset="0"/>
              </a:rPr>
              <a:t>phán kết </a:t>
            </a:r>
            <a:r>
              <a:rPr lang="pt-BR" sz="2400" spc="-20" dirty="0" smtClean="0">
                <a:latin typeface="Times New Roman" panose="02020603050405020304" pitchFamily="18" charset="0"/>
                <a:ea typeface="Times New Roman" panose="02020603050405020304" pitchFamily="18" charset="0"/>
              </a:rPr>
              <a:t>thúc ngày 17/8 mà </a:t>
            </a:r>
            <a:r>
              <a:rPr lang="pt-BR" sz="2400" spc="-20" dirty="0">
                <a:latin typeface="Times New Roman" panose="02020603050405020304" pitchFamily="18" charset="0"/>
                <a:ea typeface="Times New Roman" panose="02020603050405020304" pitchFamily="18" charset="0"/>
              </a:rPr>
              <a:t>không </a:t>
            </a:r>
            <a:r>
              <a:rPr lang="pt-BR" sz="2400" spc="-20" dirty="0" smtClean="0">
                <a:latin typeface="Times New Roman" panose="02020603050405020304" pitchFamily="18" charset="0"/>
                <a:ea typeface="Times New Roman" panose="02020603050405020304" pitchFamily="18" charset="0"/>
              </a:rPr>
              <a:t>thể tìm </a:t>
            </a:r>
            <a:r>
              <a:rPr lang="pt-BR" sz="2400" spc="-20" dirty="0">
                <a:latin typeface="Times New Roman" panose="02020603050405020304" pitchFamily="18" charset="0"/>
                <a:ea typeface="Times New Roman" panose="02020603050405020304" pitchFamily="18" charset="0"/>
              </a:rPr>
              <a:t>được sự đồng </a:t>
            </a:r>
            <a:r>
              <a:rPr lang="pt-BR" sz="2400" spc="-20" dirty="0" smtClean="0">
                <a:latin typeface="Times New Roman" panose="02020603050405020304" pitchFamily="18" charset="0"/>
                <a:ea typeface="Times New Roman" panose="02020603050405020304" pitchFamily="18" charset="0"/>
              </a:rPr>
              <a:t>thuận.</a:t>
            </a:r>
          </a:p>
          <a:p>
            <a:pPr marL="518160" indent="-422275" algn="just">
              <a:spcBef>
                <a:spcPts val="600"/>
              </a:spcBef>
              <a:spcAft>
                <a:spcPts val="600"/>
              </a:spcAft>
              <a:tabLst>
                <a:tab pos="450215" algn="l"/>
              </a:tabLst>
            </a:pPr>
            <a:r>
              <a:rPr lang="vi-VN" sz="2400" spc="-20" dirty="0" smtClean="0">
                <a:latin typeface="Times New Roman" panose="02020603050405020304" pitchFamily="18" charset="0"/>
                <a:ea typeface="Times New Roman" panose="02020603050405020304" pitchFamily="18" charset="0"/>
              </a:rPr>
              <a:t>Ngày </a:t>
            </a:r>
            <a:r>
              <a:rPr lang="vi-VN" sz="2400" spc="-20" dirty="0">
                <a:latin typeface="Times New Roman" panose="02020603050405020304" pitchFamily="18" charset="0"/>
                <a:ea typeface="Times New Roman" panose="02020603050405020304" pitchFamily="18" charset="0"/>
              </a:rPr>
              <a:t>23/8/2019, TNS tiếp tục gửi văn bản số 37/2019/CV-CM về việc đồng ý chấp </a:t>
            </a:r>
            <a:r>
              <a:rPr lang="vi-VN" sz="2400" spc="-20" dirty="0" smtClean="0">
                <a:latin typeface="Times New Roman" panose="02020603050405020304" pitchFamily="18" charset="0"/>
                <a:ea typeface="Times New Roman" panose="02020603050405020304" pitchFamily="18" charset="0"/>
              </a:rPr>
              <a:t>thuận</a:t>
            </a:r>
            <a:r>
              <a:rPr lang="en-GB" sz="2400" spc="-20" dirty="0" smtClean="0">
                <a:latin typeface="Times New Roman" panose="02020603050405020304" pitchFamily="18" charset="0"/>
                <a:ea typeface="Times New Roman" panose="02020603050405020304" pitchFamily="18" charset="0"/>
              </a:rPr>
              <a:t> </a:t>
            </a:r>
            <a:r>
              <a:rPr lang="vi-VN" sz="2400" spc="-20" dirty="0" smtClean="0">
                <a:latin typeface="Times New Roman" panose="02020603050405020304" pitchFamily="18" charset="0"/>
                <a:ea typeface="Times New Roman" panose="02020603050405020304" pitchFamily="18" charset="0"/>
              </a:rPr>
              <a:t>mức </a:t>
            </a:r>
            <a:r>
              <a:rPr lang="vi-VN" sz="2400" spc="-20" dirty="0">
                <a:latin typeface="Times New Roman" panose="02020603050405020304" pitchFamily="18" charset="0"/>
                <a:ea typeface="Times New Roman" panose="02020603050405020304" pitchFamily="18" charset="0"/>
              </a:rPr>
              <a:t>giá phí mức tạm tính là: 8.250 đồng/m2. Và trong vòng 45 ngày kể từ ngày 23/8 </a:t>
            </a:r>
            <a:r>
              <a:rPr lang="vi-VN" sz="2400" spc="-20" dirty="0" smtClean="0">
                <a:latin typeface="Times New Roman" panose="02020603050405020304" pitchFamily="18" charset="0"/>
                <a:ea typeface="Times New Roman" panose="02020603050405020304" pitchFamily="18" charset="0"/>
              </a:rPr>
              <a:t>nếu</a:t>
            </a:r>
            <a:r>
              <a:rPr lang="en-GB" sz="2400" spc="-20" dirty="0" smtClean="0">
                <a:latin typeface="Times New Roman" panose="02020603050405020304" pitchFamily="18" charset="0"/>
                <a:ea typeface="Times New Roman" panose="02020603050405020304" pitchFamily="18" charset="0"/>
              </a:rPr>
              <a:t> </a:t>
            </a:r>
            <a:r>
              <a:rPr lang="vi-VN" sz="2400" spc="-20" dirty="0" smtClean="0">
                <a:latin typeface="Times New Roman" panose="02020603050405020304" pitchFamily="18" charset="0"/>
                <a:ea typeface="Times New Roman" panose="02020603050405020304" pitchFamily="18" charset="0"/>
              </a:rPr>
              <a:t>hai </a:t>
            </a:r>
            <a:r>
              <a:rPr lang="vi-VN" sz="2400" spc="-20" dirty="0">
                <a:latin typeface="Times New Roman" panose="02020603050405020304" pitchFamily="18" charset="0"/>
                <a:ea typeface="Times New Roman" panose="02020603050405020304" pitchFamily="18" charset="0"/>
              </a:rPr>
              <a:t>bên không có sự đồng thuận, TNS sẽ rút toàn bộ công tác quản lý vận hành khỏi GM;</a:t>
            </a:r>
          </a:p>
          <a:p>
            <a:pPr marL="518160" indent="-422275" algn="just">
              <a:spcBef>
                <a:spcPts val="600"/>
              </a:spcBef>
              <a:spcAft>
                <a:spcPts val="600"/>
              </a:spcAft>
              <a:tabLst>
                <a:tab pos="450215" algn="l"/>
              </a:tabLst>
            </a:pPr>
            <a:r>
              <a:rPr lang="pt-BR" sz="2400" spc="-20" dirty="0" smtClean="0">
                <a:latin typeface="Times New Roman" panose="02020603050405020304" pitchFamily="18" charset="0"/>
                <a:ea typeface="Times New Roman" panose="02020603050405020304" pitchFamily="18" charset="0"/>
              </a:rPr>
              <a:t>CĐT </a:t>
            </a:r>
            <a:r>
              <a:rPr lang="pt-BR" sz="2400" spc="-20" dirty="0">
                <a:latin typeface="Times New Roman" panose="02020603050405020304" pitchFamily="18" charset="0"/>
                <a:ea typeface="Times New Roman" panose="02020603050405020304" pitchFamily="18" charset="0"/>
              </a:rPr>
              <a:t>có những động </a:t>
            </a:r>
            <a:r>
              <a:rPr lang="pt-BR" sz="2400" spc="-20" dirty="0" smtClean="0">
                <a:latin typeface="Times New Roman" panose="02020603050405020304" pitchFamily="18" charset="0"/>
                <a:ea typeface="Times New Roman" panose="02020603050405020304" pitchFamily="18" charset="0"/>
              </a:rPr>
              <a:t>thái cắt </a:t>
            </a:r>
            <a:r>
              <a:rPr lang="pt-BR" sz="2400" spc="-20" dirty="0">
                <a:latin typeface="Times New Roman" panose="02020603050405020304" pitchFamily="18" charset="0"/>
                <a:ea typeface="Times New Roman" panose="02020603050405020304" pitchFamily="18" charset="0"/>
              </a:rPr>
              <a:t>giảm dịch vụ &amp; tiện ích (không tổ chức Trung Thu 2019</a:t>
            </a:r>
            <a:r>
              <a:rPr lang="pt-BR" sz="2400" spc="-20" dirty="0" smtClean="0">
                <a:latin typeface="Times New Roman" panose="02020603050405020304" pitchFamily="18" charset="0"/>
                <a:ea typeface="Times New Roman" panose="02020603050405020304" pitchFamily="18" charset="0"/>
              </a:rPr>
              <a:t>)</a:t>
            </a:r>
          </a:p>
          <a:p>
            <a:pPr marL="518160" indent="-422275" algn="just">
              <a:spcBef>
                <a:spcPts val="600"/>
              </a:spcBef>
              <a:spcAft>
                <a:spcPts val="600"/>
              </a:spcAft>
              <a:tabLst>
                <a:tab pos="450215" algn="l"/>
              </a:tabLst>
            </a:pPr>
            <a:r>
              <a:rPr lang="pt-BR" sz="2400" spc="-20" dirty="0" smtClean="0">
                <a:latin typeface="Times New Roman" panose="02020603050405020304" pitchFamily="18" charset="0"/>
                <a:ea typeface="Times New Roman" panose="02020603050405020304" pitchFamily="18" charset="0"/>
              </a:rPr>
              <a:t>CĐT </a:t>
            </a:r>
            <a:r>
              <a:rPr lang="pt-BR" sz="2400" spc="-20" dirty="0">
                <a:latin typeface="Times New Roman" panose="02020603050405020304" pitchFamily="18" charset="0"/>
                <a:ea typeface="Times New Roman" panose="02020603050405020304" pitchFamily="18" charset="0"/>
              </a:rPr>
              <a:t>không hợp tác trong các cuộc họp với BQT và chính quyền địa </a:t>
            </a:r>
            <a:r>
              <a:rPr lang="pt-BR" sz="2400" spc="-20" dirty="0" smtClean="0">
                <a:latin typeface="Times New Roman" panose="02020603050405020304" pitchFamily="18" charset="0"/>
                <a:ea typeface="Times New Roman" panose="02020603050405020304" pitchFamily="18" charset="0"/>
              </a:rPr>
              <a:t>phương</a:t>
            </a:r>
          </a:p>
        </p:txBody>
      </p:sp>
    </p:spTree>
    <p:extLst>
      <p:ext uri="{BB962C8B-B14F-4D97-AF65-F5344CB8AC3E}">
        <p14:creationId xmlns:p14="http://schemas.microsoft.com/office/powerpoint/2010/main" val="4251490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6797"/>
            <a:ext cx="10515600" cy="805307"/>
          </a:xfrm>
        </p:spPr>
        <p:txBody>
          <a:bodyPr>
            <a:normAutofit/>
          </a:bodyPr>
          <a:lstStyle/>
          <a:p>
            <a:r>
              <a:rPr lang="vi-VN" sz="3200" b="1" dirty="0" smtClean="0">
                <a:ea typeface="Arial" panose="020B0604020202020204" pitchFamily="34" charset="0"/>
              </a:rPr>
              <a:t>CẬP NHẬT TÌNH HÌNH HIỆN TẠI</a:t>
            </a:r>
            <a:r>
              <a:rPr lang="en-GB" sz="3200" b="1" dirty="0" smtClean="0">
                <a:ea typeface="Arial" panose="020B0604020202020204" pitchFamily="34" charset="0"/>
              </a:rPr>
              <a:t> (</a:t>
            </a:r>
            <a:r>
              <a:rPr lang="en-GB" sz="3200" b="1" dirty="0" err="1" smtClean="0">
                <a:ea typeface="Arial" panose="020B0604020202020204" pitchFamily="34" charset="0"/>
              </a:rPr>
              <a:t>Tiếp</a:t>
            </a:r>
            <a:r>
              <a:rPr lang="en-GB" sz="3200" b="1" dirty="0" smtClean="0">
                <a:ea typeface="Arial" panose="020B0604020202020204" pitchFamily="34" charset="0"/>
              </a:rPr>
              <a:t>)</a:t>
            </a:r>
            <a:endParaRPr lang="en-GB" sz="3200" b="1" dirty="0"/>
          </a:p>
        </p:txBody>
      </p:sp>
      <p:sp>
        <p:nvSpPr>
          <p:cNvPr id="4" name="Content Placeholder 3"/>
          <p:cNvSpPr>
            <a:spLocks noGrp="1"/>
          </p:cNvSpPr>
          <p:nvPr>
            <p:ph idx="1"/>
          </p:nvPr>
        </p:nvSpPr>
        <p:spPr>
          <a:xfrm>
            <a:off x="746760" y="966089"/>
            <a:ext cx="10515600" cy="4351338"/>
          </a:xfrm>
        </p:spPr>
        <p:txBody>
          <a:bodyPr>
            <a:normAutofit fontScale="92500" lnSpcReduction="20000"/>
          </a:bodyPr>
          <a:lstStyle/>
          <a:p>
            <a:pPr marL="0" indent="0">
              <a:buNone/>
            </a:pPr>
            <a:r>
              <a:rPr lang="en-GB" sz="3100" b="1" dirty="0" err="1" smtClean="0">
                <a:latin typeface="Times New Roman" panose="02020603050405020304" pitchFamily="18" charset="0"/>
                <a:cs typeface="Times New Roman" panose="02020603050405020304" pitchFamily="18" charset="0"/>
              </a:rPr>
              <a:t>Khó</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khăn</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khi</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chưa</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đóng</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phí</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dịch</a:t>
            </a:r>
            <a:r>
              <a:rPr lang="en-GB" sz="3100" b="1" dirty="0" smtClean="0">
                <a:latin typeface="Times New Roman" panose="02020603050405020304" pitchFamily="18" charset="0"/>
                <a:cs typeface="Times New Roman" panose="02020603050405020304" pitchFamily="18" charset="0"/>
              </a:rPr>
              <a:t> </a:t>
            </a:r>
            <a:r>
              <a:rPr lang="en-GB" sz="3100" b="1" dirty="0" err="1" smtClean="0">
                <a:latin typeface="Times New Roman" panose="02020603050405020304" pitchFamily="18" charset="0"/>
                <a:cs typeface="Times New Roman" panose="02020603050405020304" pitchFamily="18" charset="0"/>
              </a:rPr>
              <a:t>vụ</a:t>
            </a:r>
            <a:r>
              <a:rPr lang="en-GB" sz="3100" b="1" dirty="0" smtClean="0">
                <a:latin typeface="Times New Roman" panose="02020603050405020304" pitchFamily="18" charset="0"/>
                <a:cs typeface="Times New Roman" panose="02020603050405020304" pitchFamily="18" charset="0"/>
              </a:rPr>
              <a:t>:</a:t>
            </a:r>
          </a:p>
          <a:p>
            <a:r>
              <a:rPr lang="vi-VN" dirty="0" smtClean="0">
                <a:latin typeface="+mj-lt"/>
              </a:rPr>
              <a:t>Công </a:t>
            </a:r>
            <a:r>
              <a:rPr lang="vi-VN" dirty="0">
                <a:latin typeface="+mj-lt"/>
              </a:rPr>
              <a:t>tác quản lý vận hành kém: Từ an ninh bảo vệ, vệ sinh, dịch vụ đặc biệt là công </a:t>
            </a:r>
            <a:r>
              <a:rPr lang="vi-VN" dirty="0" smtClean="0">
                <a:latin typeface="+mj-lt"/>
              </a:rPr>
              <a:t>tác</a:t>
            </a:r>
            <a:r>
              <a:rPr lang="en-GB" dirty="0" smtClean="0">
                <a:latin typeface="+mj-lt"/>
              </a:rPr>
              <a:t> </a:t>
            </a:r>
            <a:r>
              <a:rPr lang="vi-VN" dirty="0" smtClean="0">
                <a:latin typeface="+mj-lt"/>
              </a:rPr>
              <a:t>duy </a:t>
            </a:r>
            <a:r>
              <a:rPr lang="vi-VN" dirty="0">
                <a:latin typeface="+mj-lt"/>
              </a:rPr>
              <a:t>tu, bảo dưỡng cơ sở vật chất kém dẫn đến hạ tầng xuống cấp trầm trọng;</a:t>
            </a:r>
          </a:p>
          <a:p>
            <a:r>
              <a:rPr lang="vi-VN" dirty="0" smtClean="0">
                <a:latin typeface="+mj-lt"/>
              </a:rPr>
              <a:t>Đến </a:t>
            </a:r>
            <a:r>
              <a:rPr lang="vi-VN" dirty="0">
                <a:latin typeface="+mj-lt"/>
              </a:rPr>
              <a:t>nay các thiết bị lắp đặt theo Tòa nhà đã hết hạn bản hành (2 năm) như: Thang </a:t>
            </a:r>
            <a:r>
              <a:rPr lang="vi-VN" dirty="0" smtClean="0">
                <a:latin typeface="+mj-lt"/>
              </a:rPr>
              <a:t>máy,</a:t>
            </a:r>
            <a:r>
              <a:rPr lang="en-GB" dirty="0" smtClean="0">
                <a:latin typeface="+mj-lt"/>
              </a:rPr>
              <a:t> </a:t>
            </a:r>
            <a:r>
              <a:rPr lang="vi-VN" dirty="0" smtClean="0">
                <a:latin typeface="+mj-lt"/>
              </a:rPr>
              <a:t>Hệ </a:t>
            </a:r>
            <a:r>
              <a:rPr lang="vi-VN" dirty="0">
                <a:latin typeface="+mj-lt"/>
              </a:rPr>
              <a:t>thống Cơ điện (hệ thống phòng cháy chữa cháy, Hệ thống BMS “gồm một hệ </a:t>
            </a:r>
            <a:r>
              <a:rPr lang="vi-VN" dirty="0" smtClean="0">
                <a:latin typeface="+mj-lt"/>
              </a:rPr>
              <a:t>thống</a:t>
            </a:r>
            <a:r>
              <a:rPr lang="en-GB" dirty="0" smtClean="0">
                <a:latin typeface="+mj-lt"/>
              </a:rPr>
              <a:t> </a:t>
            </a:r>
            <a:r>
              <a:rPr lang="vi-VN" dirty="0" smtClean="0">
                <a:latin typeface="+mj-lt"/>
              </a:rPr>
              <a:t>đồng </a:t>
            </a:r>
            <a:r>
              <a:rPr lang="vi-VN" dirty="0">
                <a:latin typeface="+mj-lt"/>
              </a:rPr>
              <a:t>bộ cho phép điều khiển và quản lý mọi hệ thống kỹ thuật trong toà nhà như hệ </a:t>
            </a:r>
            <a:r>
              <a:rPr lang="vi-VN" dirty="0" smtClean="0">
                <a:latin typeface="+mj-lt"/>
              </a:rPr>
              <a:t>thống</a:t>
            </a:r>
            <a:r>
              <a:rPr lang="en-GB" dirty="0" smtClean="0">
                <a:latin typeface="+mj-lt"/>
              </a:rPr>
              <a:t> </a:t>
            </a:r>
            <a:r>
              <a:rPr lang="vi-VN" dirty="0" smtClean="0">
                <a:latin typeface="+mj-lt"/>
              </a:rPr>
              <a:t>điện</a:t>
            </a:r>
            <a:r>
              <a:rPr lang="vi-VN" dirty="0">
                <a:latin typeface="+mj-lt"/>
              </a:rPr>
              <a:t>, hệ thống cung cấp nước sinh hoạt, điều hoà thông gió, cảnh báo môi trường, </a:t>
            </a:r>
            <a:r>
              <a:rPr lang="vi-VN" dirty="0" smtClean="0">
                <a:latin typeface="+mj-lt"/>
              </a:rPr>
              <a:t>an</a:t>
            </a:r>
            <a:r>
              <a:rPr lang="en-GB" dirty="0" smtClean="0">
                <a:latin typeface="+mj-lt"/>
              </a:rPr>
              <a:t> </a:t>
            </a:r>
            <a:r>
              <a:rPr lang="vi-VN" dirty="0" smtClean="0">
                <a:latin typeface="+mj-lt"/>
              </a:rPr>
              <a:t>ninh</a:t>
            </a:r>
            <a:r>
              <a:rPr lang="vi-VN" dirty="0">
                <a:latin typeface="+mj-lt"/>
              </a:rPr>
              <a:t>, báo cháy - chữa cháy v.v…, ” , hệ thống Camera giám sát, hệ thống âm thanh. </a:t>
            </a:r>
            <a:endParaRPr lang="en-GB" dirty="0" smtClean="0">
              <a:latin typeface="+mj-lt"/>
            </a:endParaRPr>
          </a:p>
          <a:p>
            <a:r>
              <a:rPr lang="vi-VN" dirty="0" smtClean="0">
                <a:latin typeface="+mj-lt"/>
              </a:rPr>
              <a:t>Nếu</a:t>
            </a:r>
            <a:r>
              <a:rPr lang="en-GB" dirty="0" smtClean="0">
                <a:latin typeface="+mj-lt"/>
              </a:rPr>
              <a:t> </a:t>
            </a:r>
            <a:r>
              <a:rPr lang="vi-VN" dirty="0" smtClean="0">
                <a:latin typeface="+mj-lt"/>
              </a:rPr>
              <a:t>chúng </a:t>
            </a:r>
            <a:r>
              <a:rPr lang="vi-VN" dirty="0">
                <a:latin typeface="+mj-lt"/>
              </a:rPr>
              <a:t>ta không đóng phí dịch vụ Đơn vị QL vận hành sẽ rút, do đó không có đơn vị </a:t>
            </a:r>
            <a:r>
              <a:rPr lang="vi-VN" dirty="0" smtClean="0">
                <a:latin typeface="+mj-lt"/>
              </a:rPr>
              <a:t>tiếp</a:t>
            </a:r>
            <a:r>
              <a:rPr lang="en-GB" dirty="0" smtClean="0">
                <a:latin typeface="+mj-lt"/>
              </a:rPr>
              <a:t> </a:t>
            </a:r>
            <a:r>
              <a:rPr lang="vi-VN" dirty="0" smtClean="0">
                <a:latin typeface="+mj-lt"/>
              </a:rPr>
              <a:t>quản</a:t>
            </a:r>
            <a:r>
              <a:rPr lang="vi-VN" dirty="0">
                <a:latin typeface="+mj-lt"/>
              </a:rPr>
              <a:t>. Việc xảy ra sự cố là không tránh khỏi và các thiết bị xuống cấp sẽ thiệt hại cho </a:t>
            </a:r>
            <a:r>
              <a:rPr lang="vi-VN" dirty="0" smtClean="0">
                <a:latin typeface="+mj-lt"/>
              </a:rPr>
              <a:t>Quỹ</a:t>
            </a:r>
            <a:r>
              <a:rPr lang="en-GB" dirty="0" smtClean="0">
                <a:latin typeface="+mj-lt"/>
              </a:rPr>
              <a:t> </a:t>
            </a:r>
            <a:r>
              <a:rPr lang="vi-VN" dirty="0" smtClean="0">
                <a:latin typeface="+mj-lt"/>
              </a:rPr>
              <a:t>bảo </a:t>
            </a:r>
            <a:r>
              <a:rPr lang="vi-VN" dirty="0">
                <a:latin typeface="+mj-lt"/>
              </a:rPr>
              <a:t>trì</a:t>
            </a:r>
            <a:r>
              <a:rPr lang="vi-VN" dirty="0" smtClean="0">
                <a:latin typeface="+mj-lt"/>
              </a:rPr>
              <a:t>;</a:t>
            </a:r>
            <a:endParaRPr lang="vi-VN" dirty="0">
              <a:latin typeface="+mj-lt"/>
            </a:endParaRPr>
          </a:p>
        </p:txBody>
      </p:sp>
    </p:spTree>
    <p:extLst>
      <p:ext uri="{BB962C8B-B14F-4D97-AF65-F5344CB8AC3E}">
        <p14:creationId xmlns:p14="http://schemas.microsoft.com/office/powerpoint/2010/main" val="3941349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2104"/>
          </a:xfrm>
        </p:spPr>
        <p:txBody>
          <a:bodyPr>
            <a:normAutofit/>
          </a:bodyPr>
          <a:lstStyle/>
          <a:p>
            <a:r>
              <a:rPr lang="pt-BR" sz="3200" b="1" spc="-20" dirty="0">
                <a:latin typeface="Times New Roman" panose="02020603050405020304" pitchFamily="18" charset="0"/>
                <a:ea typeface="Calibri" panose="020F0502020204030204" pitchFamily="34" charset="0"/>
                <a:cs typeface="Times New Roman" panose="02020603050405020304" pitchFamily="18" charset="0"/>
              </a:rPr>
              <a:t>CHỦ TRƯƠNG CỦA </a:t>
            </a:r>
            <a:r>
              <a:rPr lang="pt-BR" sz="3200" b="1" spc="-20" dirty="0" smtClean="0">
                <a:latin typeface="Times New Roman" panose="02020603050405020304" pitchFamily="18" charset="0"/>
                <a:ea typeface="Calibri" panose="020F0502020204030204" pitchFamily="34" charset="0"/>
                <a:cs typeface="Times New Roman" panose="02020603050405020304" pitchFamily="18" charset="0"/>
              </a:rPr>
              <a:t>BQT R4</a:t>
            </a:r>
            <a:endParaRPr lang="en-GB" sz="3200" dirty="0"/>
          </a:p>
        </p:txBody>
      </p:sp>
      <p:sp>
        <p:nvSpPr>
          <p:cNvPr id="3" name="Content Placeholder 2"/>
          <p:cNvSpPr>
            <a:spLocks noGrp="1"/>
          </p:cNvSpPr>
          <p:nvPr>
            <p:ph idx="1"/>
          </p:nvPr>
        </p:nvSpPr>
        <p:spPr>
          <a:xfrm>
            <a:off x="838200" y="832105"/>
            <a:ext cx="10515600" cy="5678423"/>
          </a:xfrm>
        </p:spPr>
        <p:txBody>
          <a:bodyPr>
            <a:normAutofit fontScale="77500" lnSpcReduction="20000"/>
          </a:bodyPr>
          <a:lstStyle/>
          <a:p>
            <a:pPr marL="95885" indent="0" algn="just">
              <a:spcBef>
                <a:spcPts val="600"/>
              </a:spcBef>
              <a:spcAft>
                <a:spcPts val="600"/>
              </a:spcAft>
              <a:buNone/>
              <a:tabLst>
                <a:tab pos="450215" algn="l"/>
              </a:tabLst>
            </a:pPr>
            <a:r>
              <a:rPr lang="pt-BR" b="1" spc="-20" dirty="0" smtClean="0">
                <a:latin typeface="Times New Roman" panose="02020603050405020304" pitchFamily="18" charset="0"/>
                <a:ea typeface="Times New Roman" panose="02020603050405020304" pitchFamily="18" charset="0"/>
              </a:rPr>
              <a:t>MỤC TIÊU: </a:t>
            </a:r>
            <a:r>
              <a:rPr lang="pt-BR" spc="-20" dirty="0" smtClean="0">
                <a:latin typeface="Times New Roman" panose="02020603050405020304" pitchFamily="18" charset="0"/>
                <a:ea typeface="Times New Roman" panose="02020603050405020304" pitchFamily="18" charset="0"/>
              </a:rPr>
              <a:t>Đặt </a:t>
            </a:r>
            <a:r>
              <a:rPr lang="pt-BR" spc="-20" dirty="0">
                <a:latin typeface="Times New Roman" panose="02020603050405020304" pitchFamily="18" charset="0"/>
                <a:ea typeface="Times New Roman" panose="02020603050405020304" pitchFamily="18" charset="0"/>
              </a:rPr>
              <a:t>sự ổn định tình hình sinh hoạt của cư dân R4 cũng như đảm bảo sự vận hành an toàn các trang thiết bị của nhà chung cư R4 </a:t>
            </a:r>
            <a:r>
              <a:rPr lang="pt-BR" b="1" spc="-20" dirty="0">
                <a:solidFill>
                  <a:srgbClr val="FF0000"/>
                </a:solidFill>
                <a:latin typeface="Times New Roman" panose="02020603050405020304" pitchFamily="18" charset="0"/>
                <a:ea typeface="Times New Roman" panose="02020603050405020304" pitchFamily="18" charset="0"/>
              </a:rPr>
              <a:t>là ưu tiên hàng đầu</a:t>
            </a:r>
            <a:r>
              <a:rPr lang="pt-BR" spc="-20" dirty="0">
                <a:solidFill>
                  <a:srgbClr val="FF0000"/>
                </a:solidFill>
                <a:latin typeface="Times New Roman" panose="02020603050405020304" pitchFamily="18" charset="0"/>
                <a:ea typeface="Times New Roman" panose="02020603050405020304" pitchFamily="18" charset="0"/>
              </a:rPr>
              <a:t>. </a:t>
            </a:r>
            <a:endParaRPr lang="pt-BR" spc="-20" dirty="0" smtClean="0">
              <a:solidFill>
                <a:srgbClr val="FF0000"/>
              </a:solidFill>
              <a:latin typeface="Times New Roman" panose="02020603050405020304" pitchFamily="18" charset="0"/>
              <a:ea typeface="Times New Roman" panose="02020603050405020304" pitchFamily="18" charset="0"/>
            </a:endParaRPr>
          </a:p>
          <a:p>
            <a:pPr marL="95885" indent="0" algn="just">
              <a:spcBef>
                <a:spcPts val="600"/>
              </a:spcBef>
              <a:spcAft>
                <a:spcPts val="600"/>
              </a:spcAft>
              <a:buNone/>
              <a:tabLst>
                <a:tab pos="450215" algn="l"/>
              </a:tabLst>
            </a:pPr>
            <a:r>
              <a:rPr lang="pt-BR" spc="-20" dirty="0" smtClean="0">
                <a:solidFill>
                  <a:srgbClr val="FF0000"/>
                </a:solidFill>
                <a:latin typeface="Times New Roman" panose="02020603050405020304" pitchFamily="18" charset="0"/>
                <a:ea typeface="Times New Roman" panose="02020603050405020304" pitchFamily="18" charset="0"/>
              </a:rPr>
              <a:t> </a:t>
            </a:r>
            <a:endParaRPr lang="en-GB" sz="2000" dirty="0" smtClean="0">
              <a:solidFill>
                <a:srgbClr val="FF0000"/>
              </a:solidFill>
              <a:latin typeface="Times New Roman" panose="02020603050405020304" pitchFamily="18" charset="0"/>
              <a:ea typeface="Times New Roman" panose="02020603050405020304" pitchFamily="18" charset="0"/>
            </a:endParaRPr>
          </a:p>
          <a:p>
            <a:pPr marL="610235" indent="-514350" algn="just">
              <a:spcBef>
                <a:spcPts val="600"/>
              </a:spcBef>
              <a:spcAft>
                <a:spcPts val="600"/>
              </a:spcAft>
              <a:buFont typeface="+mj-lt"/>
              <a:buAutoNum type="arabicPeriod"/>
              <a:tabLst>
                <a:tab pos="450215" algn="l"/>
              </a:tabLst>
            </a:pPr>
            <a:r>
              <a:rPr lang="en-GB" spc="-20" dirty="0" err="1" smtClean="0">
                <a:latin typeface="Times New Roman" panose="02020603050405020304" pitchFamily="18" charset="0"/>
                <a:ea typeface="Times New Roman" panose="02020603050405020304" pitchFamily="18" charset="0"/>
              </a:rPr>
              <a:t>Khẩn</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trương</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khắc</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phục</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hư</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hỏng</a:t>
            </a:r>
            <a:r>
              <a:rPr lang="en-GB" spc="-20" dirty="0" smtClean="0">
                <a:latin typeface="Times New Roman" panose="02020603050405020304" pitchFamily="18" charset="0"/>
                <a:ea typeface="Times New Roman" panose="02020603050405020304" pitchFamily="18" charset="0"/>
              </a:rPr>
              <a:t> 2 thang </a:t>
            </a:r>
            <a:r>
              <a:rPr lang="en-GB" spc="-20" dirty="0" err="1" smtClean="0">
                <a:latin typeface="Times New Roman" panose="02020603050405020304" pitchFamily="18" charset="0"/>
                <a:ea typeface="Times New Roman" panose="02020603050405020304" pitchFamily="18" charset="0"/>
              </a:rPr>
              <a:t>máy</a:t>
            </a:r>
            <a:r>
              <a:rPr lang="en-GB" spc="-20" dirty="0" smtClean="0">
                <a:latin typeface="Times New Roman" panose="02020603050405020304" pitchFamily="18" charset="0"/>
                <a:ea typeface="Times New Roman" panose="02020603050405020304" pitchFamily="18" charset="0"/>
              </a:rPr>
              <a:t> R4A </a:t>
            </a:r>
            <a:r>
              <a:rPr lang="en-GB" spc="-20" dirty="0" err="1" smtClean="0">
                <a:latin typeface="Times New Roman" panose="02020603050405020304" pitchFamily="18" charset="0"/>
                <a:ea typeface="Times New Roman" panose="02020603050405020304" pitchFamily="18" charset="0"/>
              </a:rPr>
              <a:t>nhưng</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phải</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đảm</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bảo</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đúng</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nguyên</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tắc</a:t>
            </a:r>
            <a:r>
              <a:rPr lang="en-GB" spc="-20" dirty="0" smtClean="0">
                <a:latin typeface="Times New Roman" panose="02020603050405020304" pitchFamily="18" charset="0"/>
                <a:ea typeface="Times New Roman" panose="02020603050405020304" pitchFamily="18" charset="0"/>
              </a:rPr>
              <a:t> &amp; qui </a:t>
            </a:r>
            <a:r>
              <a:rPr lang="en-GB" spc="-20" dirty="0" err="1" smtClean="0">
                <a:latin typeface="Times New Roman" panose="02020603050405020304" pitchFamily="18" charset="0"/>
                <a:ea typeface="Times New Roman" panose="02020603050405020304" pitchFamily="18" charset="0"/>
              </a:rPr>
              <a:t>định</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của</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pháp</a:t>
            </a:r>
            <a:r>
              <a:rPr lang="en-GB" spc="-20" dirty="0" smtClean="0">
                <a:latin typeface="Times New Roman" panose="02020603050405020304" pitchFamily="18" charset="0"/>
                <a:ea typeface="Times New Roman" panose="02020603050405020304" pitchFamily="18" charset="0"/>
              </a:rPr>
              <a:t> </a:t>
            </a:r>
            <a:r>
              <a:rPr lang="en-GB" spc="-20" dirty="0" err="1" smtClean="0">
                <a:latin typeface="Times New Roman" panose="02020603050405020304" pitchFamily="18" charset="0"/>
                <a:ea typeface="Times New Roman" panose="02020603050405020304" pitchFamily="18" charset="0"/>
              </a:rPr>
              <a:t>luật</a:t>
            </a:r>
            <a:r>
              <a:rPr lang="en-GB" spc="-20" dirty="0" smtClean="0">
                <a:latin typeface="Times New Roman" panose="02020603050405020304" pitchFamily="18" charset="0"/>
                <a:ea typeface="Times New Roman" panose="02020603050405020304" pitchFamily="18" charset="0"/>
              </a:rPr>
              <a:t>.</a:t>
            </a:r>
          </a:p>
          <a:p>
            <a:pPr marL="610235" indent="-514350" algn="just">
              <a:spcBef>
                <a:spcPts val="600"/>
              </a:spcBef>
              <a:spcAft>
                <a:spcPts val="600"/>
              </a:spcAft>
              <a:buFont typeface="+mj-lt"/>
              <a:buAutoNum type="arabicPeriod"/>
              <a:tabLst>
                <a:tab pos="450215" algn="l"/>
              </a:tabLst>
            </a:pPr>
            <a:r>
              <a:rPr lang="pt-BR" spc="-20" dirty="0" smtClean="0">
                <a:latin typeface="Times New Roman" panose="02020603050405020304" pitchFamily="18" charset="0"/>
                <a:ea typeface="Times New Roman" panose="02020603050405020304" pitchFamily="18" charset="0"/>
              </a:rPr>
              <a:t>Khẩn trương tiến hành tiếp nhận hệ thống thang máy từ CĐT và thương thảo vơi KONE về công tác bảo trì (kế hoạch trong tuần từ 16 – 22 /9)</a:t>
            </a:r>
          </a:p>
          <a:p>
            <a:pPr marL="610235" indent="-514350" algn="just">
              <a:spcBef>
                <a:spcPts val="600"/>
              </a:spcBef>
              <a:spcAft>
                <a:spcPts val="600"/>
              </a:spcAft>
              <a:buFont typeface="+mj-lt"/>
              <a:buAutoNum type="arabicPeriod"/>
              <a:tabLst>
                <a:tab pos="450215" algn="l"/>
              </a:tabLst>
            </a:pPr>
            <a:r>
              <a:rPr lang="pt-BR" spc="-20" dirty="0" smtClean="0">
                <a:latin typeface="Times New Roman" panose="02020603050405020304" pitchFamily="18" charset="0"/>
                <a:ea typeface="Times New Roman" panose="02020603050405020304" pitchFamily="18" charset="0"/>
              </a:rPr>
              <a:t>Tiếp tục thương thảo với TNS về phí dịch vụ tạm tính do BQT R4 chưa xây dựng được phương án chào thầu, tìm nhà thầu đủ năng lực có giá chào thầu cạnh tranh vì</a:t>
            </a:r>
            <a:r>
              <a:rPr lang="pt-BR" spc="-20" dirty="0">
                <a:latin typeface="Times New Roman" panose="02020603050405020304" pitchFamily="18" charset="0"/>
                <a:ea typeface="Times New Roman" panose="02020603050405020304" pitchFamily="18" charset="0"/>
              </a:rPr>
              <a:t>: </a:t>
            </a:r>
            <a:endParaRPr lang="en-GB" sz="2000" dirty="0">
              <a:latin typeface="Times New Roman" panose="02020603050405020304" pitchFamily="18" charset="0"/>
              <a:ea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pc="-20" dirty="0">
                <a:latin typeface="Times New Roman" panose="02020603050405020304" pitchFamily="18" charset="0"/>
                <a:ea typeface="Times New Roman" panose="02020603050405020304" pitchFamily="18" charset="0"/>
              </a:rPr>
              <a:t>CĐT chưa bàn giao đầy đủ hồ sơ và chưa bàn giao cơ sở hạ tầng.</a:t>
            </a:r>
            <a:endParaRPr lang="en-GB" sz="1600" dirty="0">
              <a:latin typeface="Times New Roman" panose="02020603050405020304" pitchFamily="18" charset="0"/>
              <a:ea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pc="-20" dirty="0">
                <a:latin typeface="Times New Roman" panose="02020603050405020304" pitchFamily="18" charset="0"/>
                <a:ea typeface="Times New Roman" panose="02020603050405020304" pitchFamily="18" charset="0"/>
              </a:rPr>
              <a:t>Hạ tầng chung riêng giữa CĐT, R1, R2, R3 &amp; R4 chưa được phân định.</a:t>
            </a:r>
            <a:endParaRPr lang="en-GB" sz="1600" dirty="0">
              <a:latin typeface="Times New Roman" panose="02020603050405020304" pitchFamily="18" charset="0"/>
              <a:ea typeface="Times New Roman" panose="02020603050405020304" pitchFamily="18" charset="0"/>
            </a:endParaRPr>
          </a:p>
          <a:p>
            <a:pPr marL="1063625" lvl="1" indent="-342900" algn="just">
              <a:spcBef>
                <a:spcPts val="600"/>
              </a:spcBef>
              <a:spcAft>
                <a:spcPts val="600"/>
              </a:spcAft>
              <a:buFont typeface="Wingdings" panose="05000000000000000000" pitchFamily="2" charset="2"/>
              <a:buChar char="è"/>
              <a:tabLst>
                <a:tab pos="450215" algn="l"/>
              </a:tabLst>
            </a:pPr>
            <a:r>
              <a:rPr lang="pt-BR" b="1" spc="-20" dirty="0" smtClean="0">
                <a:solidFill>
                  <a:srgbClr val="FF0000"/>
                </a:solidFill>
                <a:latin typeface="Times New Roman" panose="02020603050405020304" pitchFamily="18" charset="0"/>
                <a:ea typeface="Times New Roman" panose="02020603050405020304" pitchFamily="18" charset="0"/>
              </a:rPr>
              <a:t>Tiếp </a:t>
            </a:r>
            <a:r>
              <a:rPr lang="pt-BR" b="1" spc="-20" dirty="0">
                <a:solidFill>
                  <a:srgbClr val="FF0000"/>
                </a:solidFill>
                <a:latin typeface="Times New Roman" panose="02020603050405020304" pitchFamily="18" charset="0"/>
                <a:ea typeface="Times New Roman" panose="02020603050405020304" pitchFamily="18" charset="0"/>
              </a:rPr>
              <a:t>tục thương thảo với TNS để đạt được giá dịch vụ tạm tính ở mức hợp lý </a:t>
            </a:r>
            <a:r>
              <a:rPr lang="pt-BR" b="1" spc="-20" dirty="0" smtClean="0">
                <a:solidFill>
                  <a:srgbClr val="FF0000"/>
                </a:solidFill>
                <a:latin typeface="Times New Roman" panose="02020603050405020304" pitchFamily="18" charset="0"/>
                <a:ea typeface="Times New Roman" panose="02020603050405020304" pitchFamily="18" charset="0"/>
              </a:rPr>
              <a:t>tại thời điểm hiện tại là </a:t>
            </a:r>
            <a:r>
              <a:rPr lang="pt-BR" b="1" spc="-20" dirty="0">
                <a:solidFill>
                  <a:srgbClr val="FF0000"/>
                </a:solidFill>
                <a:latin typeface="Times New Roman" panose="02020603050405020304" pitchFamily="18" charset="0"/>
                <a:ea typeface="Times New Roman" panose="02020603050405020304" pitchFamily="18" charset="0"/>
              </a:rPr>
              <a:t>lựa chọn tối ưu</a:t>
            </a:r>
            <a:r>
              <a:rPr lang="pt-BR" b="1" spc="-20" dirty="0" smtClean="0">
                <a:solidFill>
                  <a:srgbClr val="FF0000"/>
                </a:solidFill>
                <a:latin typeface="Times New Roman" panose="02020603050405020304" pitchFamily="18" charset="0"/>
                <a:ea typeface="Times New Roman" panose="02020603050405020304" pitchFamily="18" charset="0"/>
              </a:rPr>
              <a:t>.</a:t>
            </a:r>
          </a:p>
          <a:p>
            <a:pPr marL="777875" indent="-514350" algn="just">
              <a:spcBef>
                <a:spcPts val="600"/>
              </a:spcBef>
              <a:spcAft>
                <a:spcPts val="600"/>
              </a:spcAft>
              <a:buFont typeface="+mj-lt"/>
              <a:buAutoNum type="arabicPeriod"/>
              <a:tabLst>
                <a:tab pos="450215" algn="l"/>
              </a:tabLst>
            </a:pPr>
            <a:r>
              <a:rPr lang="pt-BR" spc="-20" dirty="0" smtClean="0">
                <a:latin typeface="Times New Roman" panose="02020603050405020304" pitchFamily="18" charset="0"/>
                <a:ea typeface="Times New Roman" panose="02020603050405020304" pitchFamily="18" charset="0"/>
              </a:rPr>
              <a:t>Tiếp tục tiến hành các thủ tục cần thiết để tiếp nhận các hạng mục khác của nhà R4 trong đó ưu tiên những hạng mục sắp hết bảo hành.</a:t>
            </a:r>
          </a:p>
          <a:p>
            <a:pPr marL="777875" indent="-514350" algn="just">
              <a:spcBef>
                <a:spcPts val="600"/>
              </a:spcBef>
              <a:spcAft>
                <a:spcPts val="600"/>
              </a:spcAft>
              <a:buFont typeface="+mj-lt"/>
              <a:buAutoNum type="arabicPeriod"/>
              <a:tabLst>
                <a:tab pos="450215" algn="l"/>
              </a:tabLst>
            </a:pPr>
            <a:r>
              <a:rPr lang="pt-BR" spc="-20" dirty="0" smtClean="0">
                <a:latin typeface="Times New Roman" panose="02020603050405020304" pitchFamily="18" charset="0"/>
                <a:ea typeface="Times New Roman" panose="02020603050405020304" pitchFamily="18" charset="0"/>
              </a:rPr>
              <a:t>Chuẩn bị phương án mời thầu cạnh tranh khi điều kiện cho phép.</a:t>
            </a:r>
          </a:p>
          <a:p>
            <a:endParaRPr lang="en-GB" dirty="0"/>
          </a:p>
        </p:txBody>
      </p:sp>
    </p:spTree>
    <p:extLst>
      <p:ext uri="{BB962C8B-B14F-4D97-AF65-F5344CB8AC3E}">
        <p14:creationId xmlns:p14="http://schemas.microsoft.com/office/powerpoint/2010/main" val="1360736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151"/>
            <a:ext cx="10515600" cy="677291"/>
          </a:xfrm>
        </p:spPr>
        <p:txBody>
          <a:bodyPr>
            <a:normAutofit/>
          </a:bodyPr>
          <a:lstStyle/>
          <a:p>
            <a:r>
              <a:rPr lang="vi-VN" sz="3200" b="1" dirty="0" smtClean="0">
                <a:ea typeface="Arial" panose="020B0604020202020204" pitchFamily="34" charset="0"/>
              </a:rPr>
              <a:t>KẾT QUẢ ĐÀM PHÁN PHÍ DỊCH VỤ VỚI CĐT &amp; TNS</a:t>
            </a:r>
            <a:endParaRPr lang="en-GB" sz="3200" b="1" dirty="0"/>
          </a:p>
        </p:txBody>
      </p:sp>
      <p:sp>
        <p:nvSpPr>
          <p:cNvPr id="3" name="Content Placeholder 2"/>
          <p:cNvSpPr>
            <a:spLocks noGrp="1"/>
          </p:cNvSpPr>
          <p:nvPr>
            <p:ph idx="1"/>
          </p:nvPr>
        </p:nvSpPr>
        <p:spPr>
          <a:xfrm>
            <a:off x="838200" y="750442"/>
            <a:ext cx="10515600" cy="5714365"/>
          </a:xfrm>
        </p:spPr>
        <p:txBody>
          <a:bodyPr>
            <a:noAutofit/>
          </a:bodyPr>
          <a:lstStyle/>
          <a:p>
            <a:pPr marL="0" indent="0" algn="just">
              <a:lnSpc>
                <a:spcPct val="115000"/>
              </a:lnSpc>
              <a:spcBef>
                <a:spcPts val="600"/>
              </a:spcBef>
              <a:spcAft>
                <a:spcPts val="600"/>
              </a:spcAft>
              <a:buNone/>
              <a:tabLst>
                <a:tab pos="450215" algn="l"/>
              </a:tabLst>
            </a:pPr>
            <a:r>
              <a:rPr lang="vi-VN" sz="2000" spc="-20" dirty="0">
                <a:latin typeface="Times New Roman" panose="02020603050405020304" pitchFamily="18" charset="0"/>
                <a:ea typeface="Times New Roman" panose="02020603050405020304" pitchFamily="18" charset="0"/>
              </a:rPr>
              <a:t>Ngày 07/9/2019 BQT R2 và R4 tiếp tục có buổi làm việc với CĐT, TSN đề tiếp tục đàm</a:t>
            </a:r>
            <a:r>
              <a:rPr lang="en-GB" sz="2000" spc="-20" dirty="0">
                <a:latin typeface="Times New Roman" panose="02020603050405020304" pitchFamily="18" charset="0"/>
                <a:ea typeface="Times New Roman" panose="02020603050405020304" pitchFamily="18" charset="0"/>
              </a:rPr>
              <a:t> </a:t>
            </a:r>
            <a:r>
              <a:rPr lang="vi-VN" sz="2000" spc="-20" dirty="0">
                <a:latin typeface="Times New Roman" panose="02020603050405020304" pitchFamily="18" charset="0"/>
                <a:ea typeface="Times New Roman" panose="02020603050405020304" pitchFamily="18" charset="0"/>
              </a:rPr>
              <a:t>phán giá phí dịch vụ, tuy nhiên mức phí bên TNS đưa ra không </a:t>
            </a:r>
            <a:r>
              <a:rPr lang="en-GB" sz="2000" spc="-20" dirty="0" err="1" smtClean="0">
                <a:latin typeface="Times New Roman" panose="02020603050405020304" pitchFamily="18" charset="0"/>
                <a:ea typeface="Times New Roman" panose="02020603050405020304" pitchFamily="18" charset="0"/>
              </a:rPr>
              <a:t>thay</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đổi</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cuối</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cùng</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các</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bên</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đã</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đạt</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được</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sự</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đồng</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thuận</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cụ</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thể</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như</a:t>
            </a:r>
            <a:r>
              <a:rPr lang="en-GB" sz="2000" spc="-20" dirty="0" smtClean="0">
                <a:latin typeface="Times New Roman" panose="02020603050405020304" pitchFamily="18" charset="0"/>
                <a:ea typeface="Times New Roman" panose="02020603050405020304" pitchFamily="18" charset="0"/>
              </a:rPr>
              <a:t> </a:t>
            </a:r>
            <a:r>
              <a:rPr lang="en-GB" sz="2000" spc="-20" dirty="0" err="1" smtClean="0">
                <a:latin typeface="Times New Roman" panose="02020603050405020304" pitchFamily="18" charset="0"/>
                <a:ea typeface="Times New Roman" panose="02020603050405020304" pitchFamily="18" charset="0"/>
              </a:rPr>
              <a:t>sau</a:t>
            </a:r>
            <a:r>
              <a:rPr lang="en-GB" sz="2000" spc="-20" dirty="0" smtClean="0">
                <a:latin typeface="Times New Roman" panose="02020603050405020304" pitchFamily="18" charset="0"/>
                <a:ea typeface="Times New Roman" panose="02020603050405020304" pitchFamily="18" charset="0"/>
              </a:rPr>
              <a:t>:</a:t>
            </a:r>
            <a:r>
              <a:rPr lang="pt-BR" sz="2000" spc="-20" dirty="0" smtClean="0">
                <a:latin typeface="Times New Roman" panose="02020603050405020304" pitchFamily="18" charset="0"/>
                <a:ea typeface="Times New Roman" panose="02020603050405020304" pitchFamily="18" charset="0"/>
              </a:rPr>
              <a:t> </a:t>
            </a:r>
            <a:endParaRPr lang="pt-BR" sz="2000" spc="-2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600"/>
              </a:spcBef>
              <a:spcAft>
                <a:spcPts val="600"/>
              </a:spcAft>
              <a:tabLst>
                <a:tab pos="450215" algn="l"/>
              </a:tabLst>
            </a:pPr>
            <a:r>
              <a:rPr lang="pt-BR" sz="2000" spc="-20" dirty="0" smtClean="0">
                <a:latin typeface="Times New Roman" panose="02020603050405020304" pitchFamily="18" charset="0"/>
                <a:ea typeface="Calibri" panose="020F0502020204030204" pitchFamily="34" charset="0"/>
                <a:cs typeface="Times New Roman" panose="02020603050405020304" pitchFamily="18" charset="0"/>
              </a:rPr>
              <a:t>Đơn </a:t>
            </a:r>
            <a:r>
              <a:rPr lang="pt-BR" sz="2000" spc="-20" dirty="0">
                <a:latin typeface="Times New Roman" panose="02020603050405020304" pitchFamily="18" charset="0"/>
                <a:ea typeface="Calibri" panose="020F0502020204030204" pitchFamily="34" charset="0"/>
                <a:cs typeface="Times New Roman" panose="02020603050405020304" pitchFamily="18" charset="0"/>
              </a:rPr>
              <a:t>giá dịch vụ tạm tính: 8.250VNĐ/m2/tháng </a:t>
            </a:r>
            <a:r>
              <a:rPr lang="pt-BR" sz="2000" i="1" spc="-20" dirty="0">
                <a:latin typeface="Times New Roman" panose="02020603050405020304" pitchFamily="18" charset="0"/>
                <a:ea typeface="Calibri" panose="020F0502020204030204" pitchFamily="34" charset="0"/>
                <a:cs typeface="Times New Roman" panose="02020603050405020304" pitchFamily="18" charset="0"/>
              </a:rPr>
              <a:t>(đã bao gồm VAT. Đơn giá chưa bao gồm VAT là 7.500VNĐ/m2/tháng)</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spcAft>
                <a:spcPts val="600"/>
              </a:spcAft>
              <a:tabLst>
                <a:tab pos="450215" algn="l"/>
              </a:tabLst>
            </a:pPr>
            <a:r>
              <a:rPr lang="pt-BR" sz="2000" spc="-20" dirty="0" smtClean="0">
                <a:latin typeface="Times New Roman" panose="02020603050405020304" pitchFamily="18" charset="0"/>
                <a:ea typeface="Calibri" panose="020F0502020204030204" pitchFamily="34" charset="0"/>
                <a:cs typeface="Times New Roman" panose="02020603050405020304" pitchFamily="18" charset="0"/>
              </a:rPr>
              <a:t>Thời </a:t>
            </a:r>
            <a:r>
              <a:rPr lang="pt-BR" sz="2000" spc="-20" dirty="0">
                <a:latin typeface="Times New Roman" panose="02020603050405020304" pitchFamily="18" charset="0"/>
                <a:ea typeface="Calibri" panose="020F0502020204030204" pitchFamily="34" charset="0"/>
                <a:cs typeface="Times New Roman" panose="02020603050405020304" pitchFamily="18" charset="0"/>
              </a:rPr>
              <a:t>gian áp dụng đơn giá dịch vụ tạm tính là từ tháng 3 /2019 (khi BQT </a:t>
            </a:r>
            <a:r>
              <a:rPr lang="pt-BR" sz="2000" spc="-20" dirty="0" smtClean="0">
                <a:latin typeface="Times New Roman" panose="02020603050405020304" pitchFamily="18" charset="0"/>
                <a:ea typeface="Calibri" panose="020F0502020204030204" pitchFamily="34" charset="0"/>
                <a:cs typeface="Times New Roman" panose="02020603050405020304" pitchFamily="18" charset="0"/>
              </a:rPr>
              <a:t>R4 có đủ tư cách pháp nhân ký hợp đồng dịch vụ) </a:t>
            </a:r>
            <a:r>
              <a:rPr lang="pt-BR" sz="2000" spc="-20" dirty="0">
                <a:latin typeface="Times New Roman" panose="02020603050405020304" pitchFamily="18" charset="0"/>
                <a:ea typeface="Calibri" panose="020F0502020204030204" pitchFamily="34" charset="0"/>
                <a:cs typeface="Times New Roman" panose="02020603050405020304" pitchFamily="18" charset="0"/>
              </a:rPr>
              <a:t>đến hết tháng 3/2020.</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spcAft>
                <a:spcPts val="600"/>
              </a:spcAft>
              <a:tabLst>
                <a:tab pos="450215" algn="l"/>
              </a:tabLst>
            </a:pPr>
            <a:r>
              <a:rPr lang="pt-BR" sz="2000" spc="-20" dirty="0" smtClean="0">
                <a:latin typeface="Times New Roman" panose="02020603050405020304" pitchFamily="18" charset="0"/>
                <a:ea typeface="Calibri" panose="020F0502020204030204" pitchFamily="34" charset="0"/>
                <a:cs typeface="Times New Roman" panose="02020603050405020304" pitchFamily="18" charset="0"/>
              </a:rPr>
              <a:t>Thời </a:t>
            </a:r>
            <a:r>
              <a:rPr lang="pt-BR" sz="2000" spc="-20" dirty="0">
                <a:latin typeface="Times New Roman" panose="02020603050405020304" pitchFamily="18" charset="0"/>
                <a:ea typeface="Calibri" panose="020F0502020204030204" pitchFamily="34" charset="0"/>
                <a:cs typeface="Times New Roman" panose="02020603050405020304" pitchFamily="18" charset="0"/>
              </a:rPr>
              <a:t>gian thu phí dự kiến từ 1/10/2019 đối với những hộ dân chưa nộp phí:</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z="1800" spc="-20" dirty="0" smtClean="0">
                <a:latin typeface="Times New Roman" panose="02020603050405020304" pitchFamily="18" charset="0"/>
                <a:ea typeface="Times New Roman" panose="02020603050405020304" pitchFamily="18" charset="0"/>
              </a:rPr>
              <a:t>Kỳ đầu </a:t>
            </a:r>
            <a:r>
              <a:rPr lang="pt-BR" sz="1800" spc="-20" dirty="0">
                <a:latin typeface="Times New Roman" panose="02020603050405020304" pitchFamily="18" charset="0"/>
                <a:ea typeface="Times New Roman" panose="02020603050405020304" pitchFamily="18" charset="0"/>
              </a:rPr>
              <a:t>tiên: Thu phí một tháng</a:t>
            </a:r>
            <a:endParaRPr lang="en-GB" sz="1200" dirty="0">
              <a:latin typeface="Times New Roman" panose="02020603050405020304" pitchFamily="18" charset="0"/>
              <a:ea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z="1800" spc="-20" dirty="0" smtClean="0">
                <a:latin typeface="Times New Roman" panose="02020603050405020304" pitchFamily="18" charset="0"/>
                <a:ea typeface="Times New Roman" panose="02020603050405020304" pitchFamily="18" charset="0"/>
              </a:rPr>
              <a:t>Kỳ tiếp theo: </a:t>
            </a:r>
            <a:r>
              <a:rPr lang="pt-BR" sz="1800" spc="-20" dirty="0">
                <a:latin typeface="Times New Roman" panose="02020603050405020304" pitchFamily="18" charset="0"/>
                <a:ea typeface="Times New Roman" panose="02020603050405020304" pitchFamily="18" charset="0"/>
              </a:rPr>
              <a:t>Thu cho tháng hiện tại + 2 tháng nợ </a:t>
            </a:r>
            <a:r>
              <a:rPr lang="pt-BR" sz="1800" spc="-20" dirty="0" smtClean="0">
                <a:latin typeface="Times New Roman" panose="02020603050405020304" pitchFamily="18" charset="0"/>
                <a:ea typeface="Times New Roman" panose="02020603050405020304" pitchFamily="18" charset="0"/>
              </a:rPr>
              <a:t>(tối đa không quá 3 tháng)</a:t>
            </a:r>
            <a:endParaRPr lang="en-GB" sz="1200" dirty="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tabLst>
                <a:tab pos="450215" algn="l"/>
              </a:tabLst>
            </a:pPr>
            <a:r>
              <a:rPr lang="pt-BR" sz="2000" spc="-20" dirty="0" smtClean="0">
                <a:latin typeface="Times New Roman" panose="02020603050405020304" pitchFamily="18" charset="0"/>
                <a:ea typeface="Calibri" panose="020F0502020204030204" pitchFamily="34" charset="0"/>
                <a:cs typeface="Times New Roman" panose="02020603050405020304" pitchFamily="18" charset="0"/>
              </a:rPr>
              <a:t>Đối </a:t>
            </a:r>
            <a:r>
              <a:rPr lang="pt-BR" sz="2000" spc="-20" dirty="0">
                <a:latin typeface="Times New Roman" panose="02020603050405020304" pitchFamily="18" charset="0"/>
                <a:ea typeface="Calibri" panose="020F0502020204030204" pitchFamily="34" charset="0"/>
                <a:cs typeface="Times New Roman" panose="02020603050405020304" pitchFamily="18" charset="0"/>
              </a:rPr>
              <a:t>với những hộ đã đóng phí dịch vụ ở mức cao hơn 8.250VNĐ/m2/tháng:</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z="1800" spc="-20" dirty="0">
                <a:latin typeface="Times New Roman" panose="02020603050405020304" pitchFamily="18" charset="0"/>
                <a:ea typeface="Times New Roman" panose="02020603050405020304" pitchFamily="18" charset="0"/>
              </a:rPr>
              <a:t>Tổng khoản tiền chênh lệch do đóng cao hơn từ thời gian 3/2019 đến tháng bắt đầu thu phí theo mức 8.250 VNĐ sẽ được bù trừ cho phí dịch vụ ở các tháng kế tiếp</a:t>
            </a:r>
            <a:r>
              <a:rPr lang="pt-BR" sz="1800" spc="-20" dirty="0" smtClean="0">
                <a:latin typeface="Times New Roman" panose="02020603050405020304" pitchFamily="18" charset="0"/>
                <a:ea typeface="Times New Roman" panose="02020603050405020304" pitchFamily="18" charset="0"/>
              </a:rPr>
              <a:t>.</a:t>
            </a:r>
            <a:endParaRPr lang="en-GB"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3761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389"/>
            <a:ext cx="10515600" cy="677291"/>
          </a:xfrm>
        </p:spPr>
        <p:txBody>
          <a:bodyPr>
            <a:normAutofit fontScale="90000"/>
          </a:bodyPr>
          <a:lstStyle/>
          <a:p>
            <a:r>
              <a:rPr lang="vi-VN" sz="3200" b="1" dirty="0" smtClean="0">
                <a:ea typeface="Arial" panose="020B0604020202020204" pitchFamily="34" charset="0"/>
              </a:rPr>
              <a:t>KẾT QUẢ ĐÀM PHÁN PHÍ DỊCH VỤ VỚI CĐT &amp; TNS</a:t>
            </a:r>
            <a:r>
              <a:rPr lang="en-GB" sz="3200" b="1" dirty="0" smtClean="0">
                <a:ea typeface="Arial" panose="020B0604020202020204" pitchFamily="34" charset="0"/>
              </a:rPr>
              <a:t> </a:t>
            </a:r>
            <a:r>
              <a:rPr lang="en-GB" sz="3200" b="1" i="1" dirty="0" smtClean="0">
                <a:ea typeface="Arial" panose="020B0604020202020204" pitchFamily="34" charset="0"/>
              </a:rPr>
              <a:t>(</a:t>
            </a:r>
            <a:r>
              <a:rPr lang="en-GB" sz="3200" b="1" i="1" dirty="0" err="1" smtClean="0">
                <a:ea typeface="Arial" panose="020B0604020202020204" pitchFamily="34" charset="0"/>
              </a:rPr>
              <a:t>Tiếp</a:t>
            </a:r>
            <a:r>
              <a:rPr lang="en-GB" sz="3200" b="1" i="1" dirty="0" smtClean="0">
                <a:ea typeface="Arial" panose="020B0604020202020204" pitchFamily="34" charset="0"/>
              </a:rPr>
              <a:t>)</a:t>
            </a:r>
            <a:endParaRPr lang="en-GB" sz="3200" b="1" i="1" dirty="0"/>
          </a:p>
        </p:txBody>
      </p:sp>
      <p:sp>
        <p:nvSpPr>
          <p:cNvPr id="3" name="Content Placeholder 2"/>
          <p:cNvSpPr>
            <a:spLocks noGrp="1"/>
          </p:cNvSpPr>
          <p:nvPr>
            <p:ph idx="1"/>
          </p:nvPr>
        </p:nvSpPr>
        <p:spPr>
          <a:xfrm>
            <a:off x="838200" y="1020953"/>
            <a:ext cx="10515600" cy="4950080"/>
          </a:xfrm>
        </p:spPr>
        <p:txBody>
          <a:bodyPr>
            <a:noAutofit/>
          </a:bodyPr>
          <a:lstStyle/>
          <a:p>
            <a:pPr algn="just">
              <a:lnSpc>
                <a:spcPct val="115000"/>
              </a:lnSpc>
              <a:spcBef>
                <a:spcPts val="600"/>
              </a:spcBef>
              <a:spcAft>
                <a:spcPts val="600"/>
              </a:spcAft>
              <a:tabLst>
                <a:tab pos="450215" algn="l"/>
              </a:tabLst>
            </a:pPr>
            <a:r>
              <a:rPr lang="pt-BR" sz="2400" spc="-20" dirty="0">
                <a:latin typeface="Times New Roman" panose="02020603050405020304" pitchFamily="18" charset="0"/>
                <a:ea typeface="Calibri" panose="020F0502020204030204" pitchFamily="34" charset="0"/>
                <a:cs typeface="Times New Roman" panose="02020603050405020304" pitchFamily="18" charset="0"/>
              </a:rPr>
              <a:t>Diện tích đóng phí dịch </a:t>
            </a:r>
            <a:r>
              <a:rPr lang="pt-BR" sz="2400" spc="-20" dirty="0" smtClean="0">
                <a:latin typeface="Times New Roman" panose="02020603050405020304" pitchFamily="18" charset="0"/>
                <a:ea typeface="Calibri" panose="020F0502020204030204" pitchFamily="34" charset="0"/>
                <a:cs typeface="Times New Roman" panose="02020603050405020304" pitchFamily="18" charset="0"/>
              </a:rPr>
              <a:t>vụ (đề xuất của BQT):</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z="2000" spc="-20" dirty="0">
                <a:latin typeface="Times New Roman" panose="02020603050405020304" pitchFamily="18" charset="0"/>
                <a:ea typeface="Times New Roman" panose="02020603050405020304" pitchFamily="18" charset="0"/>
              </a:rPr>
              <a:t>Đối với những hộ đã có sổ đỏ hoặc đang làm sổ đỏ:  Là diện tích trên sổ đỏ (hoặc là diện tích trên hồ sơ làm sổ đỏ) </a:t>
            </a:r>
            <a:endParaRPr lang="en-GB" sz="1400" dirty="0">
              <a:latin typeface="Times New Roman" panose="02020603050405020304" pitchFamily="18" charset="0"/>
              <a:ea typeface="Times New Roman" panose="02020603050405020304" pitchFamily="18" charset="0"/>
            </a:endParaRPr>
          </a:p>
          <a:p>
            <a:pPr marL="800100" lvl="1" indent="-342900" algn="just">
              <a:spcBef>
                <a:spcPts val="600"/>
              </a:spcBef>
              <a:spcAft>
                <a:spcPts val="600"/>
              </a:spcAft>
              <a:buFont typeface="Courier New" panose="02070309020205020404" pitchFamily="49" charset="0"/>
              <a:buChar char="o"/>
              <a:tabLst>
                <a:tab pos="450215" algn="l"/>
              </a:tabLst>
            </a:pPr>
            <a:r>
              <a:rPr lang="pt-BR" sz="2000" spc="-20" dirty="0">
                <a:latin typeface="Times New Roman" panose="02020603050405020304" pitchFamily="18" charset="0"/>
                <a:ea typeface="Times New Roman" panose="02020603050405020304" pitchFamily="18" charset="0"/>
              </a:rPr>
              <a:t>Đối với những hộ chưa làm sổ đỏ hoặc chưa thống nhất được diện tích với CĐT diện tích sẽ là diện tích ghi trong hợp đồng mua bán. Số tiền chênh lệch diện tích trên HĐ và sổ đỏ sẽ được hai bên bù trừ vào phí dịch vụ khi cư dân có sổ đỏ.</a:t>
            </a:r>
            <a:endParaRPr lang="en-GB" sz="1400" dirty="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tabLst>
                <a:tab pos="450215" algn="l"/>
              </a:tabLst>
            </a:pPr>
            <a:r>
              <a:rPr lang="pt-BR" sz="2400" spc="-20" dirty="0" smtClean="0">
                <a:latin typeface="Times New Roman" panose="02020603050405020304" pitchFamily="18" charset="0"/>
                <a:ea typeface="Calibri" panose="020F0502020204030204" pitchFamily="34" charset="0"/>
                <a:cs typeface="Times New Roman" panose="02020603050405020304" pitchFamily="18" charset="0"/>
              </a:rPr>
              <a:t>BQT </a:t>
            </a:r>
            <a:r>
              <a:rPr lang="pt-BR" sz="2400" spc="-20" dirty="0">
                <a:latin typeface="Times New Roman" panose="02020603050405020304" pitchFamily="18" charset="0"/>
                <a:ea typeface="Calibri" panose="020F0502020204030204" pitchFamily="34" charset="0"/>
                <a:cs typeface="Times New Roman" panose="02020603050405020304" pitchFamily="18" charset="0"/>
              </a:rPr>
              <a:t>R4 và TNS sẽ dựa trên chi phí thực tế + lợi nhuận (được pháp luật qui định) để xác định đơn giá dịch vụ cho kỳ kế tiếp (từ 1/4/2020 về sau)</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r>
              <a:rPr lang="pt-BR" sz="2400" spc="-20" dirty="0" smtClean="0">
                <a:latin typeface="Times New Roman" panose="02020603050405020304" pitchFamily="18" charset="0"/>
                <a:ea typeface="Calibri" panose="020F0502020204030204" pitchFamily="34" charset="0"/>
              </a:rPr>
              <a:t>Phí </a:t>
            </a:r>
            <a:r>
              <a:rPr lang="pt-BR" sz="2400" spc="-20" dirty="0">
                <a:latin typeface="Times New Roman" panose="02020603050405020304" pitchFamily="18" charset="0"/>
                <a:ea typeface="Calibri" panose="020F0502020204030204" pitchFamily="34" charset="0"/>
              </a:rPr>
              <a:t>dịch vụ cho thời gian từ tháng 2/2019 trở về trước (trước khi BQT R4 được thành lập) không nằm trong nội dung đàm phán lần này. </a:t>
            </a:r>
            <a:endParaRPr lang="en-GB"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0346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1746</Words>
  <Application>Microsoft Office PowerPoint</Application>
  <PresentationFormat>Widescreen</PresentationFormat>
  <Paragraphs>102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Courier New</vt:lpstr>
      <vt:lpstr>Times New Roman</vt:lpstr>
      <vt:lpstr>Wingdings</vt:lpstr>
      <vt:lpstr>Office Theme</vt:lpstr>
      <vt:lpstr>NHÀ CHUNG CƯ R4 - GOLDMARK CITY  HỌP THÁNG 9</vt:lpstr>
      <vt:lpstr>NGUYÊN TẮC HỌP</vt:lpstr>
      <vt:lpstr>NỘI DUNG</vt:lpstr>
      <vt:lpstr>PowerPoint Presentation</vt:lpstr>
      <vt:lpstr>CẬP NHẬT TÌNH HÌNH HIỆN TẠI</vt:lpstr>
      <vt:lpstr>CẬP NHẬT TÌNH HÌNH HIỆN TẠI (Tiếp)</vt:lpstr>
      <vt:lpstr>CHỦ TRƯƠNG CỦA BQT R4</vt:lpstr>
      <vt:lpstr>KẾT QUẢ ĐÀM PHÁN PHÍ DỊCH VỤ VỚI CĐT &amp; TNS</vt:lpstr>
      <vt:lpstr>KẾT QUẢ ĐÀM PHÁN PHÍ DỊCH VỤ VỚI CĐT &amp; TNS (Tiếp)</vt:lpstr>
      <vt:lpstr>KẾ HOẠCH XIN Ý KIẾN 100% CƯ DÂN VỀ PHÍ DỊCH VỤ, QUI CHẾ &amp; NỘI QUI. </vt:lpstr>
      <vt:lpstr>QUI CHẾ &amp; NỘI QUI. </vt:lpstr>
      <vt:lpstr>PowerPoint Presentation</vt:lpstr>
      <vt:lpstr>PowerPoint Presentation</vt:lpstr>
      <vt:lpstr>XIN CÁM ƠN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NHÀ CHUNG CƯ R4 - GOLDMARK CITY  HỌP THÁNG 5</dc:title>
  <dc:creator>admin</dc:creator>
  <cp:lastModifiedBy>admin</cp:lastModifiedBy>
  <cp:revision>54</cp:revision>
  <dcterms:created xsi:type="dcterms:W3CDTF">2019-05-11T13:08:27Z</dcterms:created>
  <dcterms:modified xsi:type="dcterms:W3CDTF">2019-09-17T04:13:50Z</dcterms:modified>
</cp:coreProperties>
</file>