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81" r:id="rId5"/>
    <p:sldId id="274" r:id="rId6"/>
    <p:sldId id="283" r:id="rId7"/>
    <p:sldId id="279" r:id="rId8"/>
    <p:sldId id="285" r:id="rId9"/>
    <p:sldId id="284" r:id="rId10"/>
    <p:sldId id="275" r:id="rId11"/>
    <p:sldId id="286" r:id="rId12"/>
    <p:sldId id="288" r:id="rId13"/>
    <p:sldId id="287" r:id="rId14"/>
    <p:sldId id="289" r:id="rId15"/>
    <p:sldId id="290" r:id="rId16"/>
    <p:sldId id="291" r:id="rId17"/>
    <p:sldId id="297" r:id="rId18"/>
    <p:sldId id="296" r:id="rId19"/>
    <p:sldId id="292" r:id="rId20"/>
    <p:sldId id="293" r:id="rId21"/>
    <p:sldId id="295" r:id="rId22"/>
    <p:sldId id="294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../DSCD_%20Tr&#432;&#7903;ng%20T&#7847;ng%20R4.T12.2019xlsx.xl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968" y="978408"/>
            <a:ext cx="10418064" cy="19385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4400" b="1" dirty="0">
                <a:latin typeface="Times New Roman" panose="02020603050405020304" pitchFamily="18" charset="0"/>
                <a:ea typeface="Arial" panose="020B0604020202020204" pitchFamily="34" charset="0"/>
              </a:rPr>
              <a:t>NHÀ CHUNG CƯ R4 - GOLDMARK CITY</a:t>
            </a:r>
            <a:br>
              <a:rPr lang="en-GB" sz="4400" b="1" dirty="0"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GB" sz="4400" b="1" dirty="0">
                <a:latin typeface="Times New Roman" panose="02020603050405020304" pitchFamily="18" charset="0"/>
                <a:ea typeface="Arial" panose="020B0604020202020204" pitchFamily="34" charset="0"/>
              </a:rPr>
              <a:t/>
            </a:r>
            <a:br>
              <a:rPr lang="en-GB" sz="4400" b="1" dirty="0">
                <a:latin typeface="Times New Roman" panose="02020603050405020304" pitchFamily="18" charset="0"/>
                <a:ea typeface="Arial" panose="020B0604020202020204" pitchFamily="34" charset="0"/>
              </a:rPr>
            </a:br>
            <a:r>
              <a:rPr lang="en-GB" sz="4400" b="1" dirty="0">
                <a:latin typeface="Times New Roman" panose="02020603050405020304" pitchFamily="18" charset="0"/>
                <a:ea typeface="Arial" panose="020B0604020202020204" pitchFamily="34" charset="0"/>
              </a:rPr>
              <a:t>HỌP THÁNG </a:t>
            </a:r>
            <a:r>
              <a:rPr lang="en-GB" sz="44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12</a:t>
            </a:r>
            <a:endParaRPr lang="en-GB" sz="4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7526"/>
            <a:ext cx="9144000" cy="96996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GB" dirty="0">
                <a:latin typeface="Times New Roman" panose="02020603050405020304" pitchFamily="18" charset="0"/>
                <a:ea typeface="Arial" panose="020B0604020202020204" pitchFamily="34" charset="0"/>
                <a:cs typeface="+mj-cs"/>
              </a:rPr>
              <a:t>BQT, TCT, TRƯỞNG / PHÓ 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  <a:cs typeface="+mj-cs"/>
              </a:rPr>
              <a:t>TẦNG/ CƯ DÂN TÂM HUYẾT R4</a:t>
            </a:r>
          </a:p>
          <a:p>
            <a:pPr>
              <a:spcBef>
                <a:spcPct val="0"/>
              </a:spcBef>
            </a:pPr>
            <a:endParaRPr lang="en-GB" dirty="0">
              <a:latin typeface="Times New Roman" panose="02020603050405020304" pitchFamily="18" charset="0"/>
              <a:ea typeface="Arial" panose="020B0604020202020204" pitchFamily="34" charset="0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GB" sz="1800" dirty="0">
                <a:latin typeface="Times New Roman" panose="02020603050405020304" pitchFamily="18" charset="0"/>
                <a:ea typeface="Arial" panose="020B0604020202020204" pitchFamily="34" charset="0"/>
                <a:cs typeface="+mj-cs"/>
              </a:rPr>
              <a:t>2</a:t>
            </a:r>
            <a:r>
              <a:rPr lang="en-GB" sz="1800" dirty="0" smtClean="0">
                <a:latin typeface="Times New Roman" panose="02020603050405020304" pitchFamily="18" charset="0"/>
                <a:ea typeface="Arial" panose="020B0604020202020204" pitchFamily="34" charset="0"/>
                <a:cs typeface="+mj-cs"/>
              </a:rPr>
              <a:t> </a:t>
            </a:r>
            <a:r>
              <a:rPr lang="en-GB" sz="1800" dirty="0">
                <a:latin typeface="Times New Roman" panose="02020603050405020304" pitchFamily="18" charset="0"/>
                <a:ea typeface="Arial" panose="020B0604020202020204" pitchFamily="34" charset="0"/>
                <a:cs typeface="+mj-cs"/>
              </a:rPr>
              <a:t>THÁNG </a:t>
            </a:r>
            <a:r>
              <a:rPr lang="en-GB" sz="1800" dirty="0" smtClean="0">
                <a:latin typeface="Times New Roman" panose="02020603050405020304" pitchFamily="18" charset="0"/>
                <a:ea typeface="Arial" panose="020B0604020202020204" pitchFamily="34" charset="0"/>
                <a:cs typeface="+mj-cs"/>
              </a:rPr>
              <a:t>12 </a:t>
            </a:r>
            <a:r>
              <a:rPr lang="en-GB" sz="1800" dirty="0">
                <a:latin typeface="Times New Roman" panose="02020603050405020304" pitchFamily="18" charset="0"/>
                <a:ea typeface="Arial" panose="020B0604020202020204" pitchFamily="34" charset="0"/>
                <a:cs typeface="+mj-cs"/>
              </a:rPr>
              <a:t>NĂM 2019</a:t>
            </a:r>
          </a:p>
        </p:txBody>
      </p:sp>
    </p:spTree>
    <p:extLst>
      <p:ext uri="{BB962C8B-B14F-4D97-AF65-F5344CB8AC3E}">
        <p14:creationId xmlns:p14="http://schemas.microsoft.com/office/powerpoint/2010/main" val="30367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724"/>
            <a:ext cx="10515600" cy="832104"/>
          </a:xfrm>
        </p:spPr>
        <p:txBody>
          <a:bodyPr>
            <a:normAutofit/>
          </a:bodyPr>
          <a:lstStyle/>
          <a:p>
            <a:pPr algn="ctr"/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ĐỀ XUẤT VỀ THAY ĐỔI NHÂN SỰ CỦA BQT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744" y="869532"/>
            <a:ext cx="10515600" cy="4883747"/>
          </a:xfrm>
        </p:spPr>
        <p:txBody>
          <a:bodyPr>
            <a:normAutofit lnSpcReduction="10000"/>
          </a:bodyPr>
          <a:lstStyle/>
          <a:p>
            <a:pPr marL="610235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pt-BR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BQT R4 đang hoạt động với 5 người so với 6 người (đại diện cư dân) do chị Tâm thành viên BQT R4 xin rút.</a:t>
            </a:r>
          </a:p>
          <a:p>
            <a:pPr marL="610235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BQT R4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đăng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BQT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15/5/2019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31/5/2019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10235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BQT R4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10235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BQT R4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BQT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Ruby.</a:t>
            </a:r>
          </a:p>
          <a:p>
            <a:pPr marL="610235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endParaRPr lang="en-GB" spc="-2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885" indent="0" algn="ctr">
              <a:spcBef>
                <a:spcPts val="600"/>
              </a:spcBef>
              <a:spcAft>
                <a:spcPts val="600"/>
              </a:spcAft>
              <a:buNone/>
              <a:tabLst>
                <a:tab pos="450215" algn="l"/>
              </a:tabLst>
            </a:pP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 BQT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xuất</a:t>
            </a:r>
            <a:r>
              <a:rPr lang="en-GB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giữ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diện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cư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dân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BQT R4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5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GB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7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134" y="0"/>
            <a:ext cx="10515600" cy="83210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 HOẠCH BẢO TRÌ NĂM 2020 DO CĐT ĐỀ XUẤT</a:t>
            </a:r>
            <a:endParaRPr lang="en-GB" sz="32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704" t="15305" r="17151" b="8217"/>
          <a:stretch/>
        </p:blipFill>
        <p:spPr>
          <a:xfrm>
            <a:off x="1371600" y="748696"/>
            <a:ext cx="9251546" cy="61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488" t="10698" r="16715" b="13643"/>
          <a:stretch/>
        </p:blipFill>
        <p:spPr>
          <a:xfrm>
            <a:off x="1116419" y="513820"/>
            <a:ext cx="9664995" cy="634793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4134" y="0"/>
            <a:ext cx="10515600" cy="83210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 HOẠCH BẢO TRÌ NĂM 2020 DO CĐT ĐỀ XUẤT</a:t>
            </a:r>
            <a:endParaRPr lang="en-GB" sz="32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29" t="17992" r="17500" b="6047"/>
          <a:stretch/>
        </p:blipFill>
        <p:spPr>
          <a:xfrm>
            <a:off x="1274134" y="711639"/>
            <a:ext cx="9346019" cy="614636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4134" y="0"/>
            <a:ext cx="10515600" cy="83210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 HOẠCH BẢO TRÌ NĂM 2020 DO CĐT ĐỀ XUẤT</a:t>
            </a:r>
            <a:endParaRPr lang="en-GB" sz="32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525" y="800205"/>
            <a:ext cx="10515600" cy="5866408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80%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CĐT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2.630.650.000 x 80% =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2.104.520.000 VND. </a:t>
            </a:r>
          </a:p>
          <a:p>
            <a:pPr marL="0" indent="0" algn="ctr">
              <a:buNone/>
            </a:pP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sx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Ký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hợp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Kone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gói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hạn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6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12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tháng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quá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nếu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chi phi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sửa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chữa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BQT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quyền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chủ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sang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gói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Kone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-Plus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tổ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chức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chào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hàng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mời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thầu</a:t>
            </a:r>
            <a:r>
              <a:rPr lang="en-GB" spc="-2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cạnh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GB" spc="-2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1371600" lvl="2" indent="-457200">
              <a:buFont typeface="+mj-lt"/>
              <a:buAutoNum type="arabicPeriod"/>
            </a:pPr>
            <a:endParaRPr lang="en-GB" spc="-2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PCCC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PCCC):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74134" y="0"/>
            <a:ext cx="10515600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 HOẠCH BẢO TRÌ NĂM 2020 – BQT ĐỀ XUẤT</a:t>
            </a:r>
            <a:endParaRPr lang="en-GB" sz="32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30" y="927797"/>
            <a:ext cx="11066721" cy="46649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PCCC</a:t>
            </a:r>
          </a:p>
          <a:p>
            <a:pPr>
              <a:buFontTx/>
              <a:buChar char="-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–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PCCC)</a:t>
            </a:r>
          </a:p>
          <a:p>
            <a:pPr>
              <a:buFontTx/>
              <a:buChar char="-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thang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thang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50tr x 8 thang = 400.000.000 VND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74134" y="0"/>
            <a:ext cx="10515600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3200" b="1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 HOẠCH LẮP ĐIỀU HÒA 8 THANG MÁY – BQT ĐỀ XUẤT</a:t>
            </a:r>
            <a:endParaRPr lang="en-GB" sz="3200" b="1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09" y="949062"/>
            <a:ext cx="10779642" cy="4664929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(BQT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2020: 500.000 VND/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+mj-lt"/>
              <a:buAutoNum type="romanU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quĩ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1/6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57150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R4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hỷ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R4.</a:t>
            </a:r>
          </a:p>
          <a:p>
            <a:pPr marL="1028700" lvl="1" indent="-571500">
              <a:buFont typeface="+mj-lt"/>
              <a:buAutoNum type="arabicPeriod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UcPeriod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5547" y="0"/>
            <a:ext cx="11226208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vi-VN" sz="3200" b="1" spc="-2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BQT ĐỀ XUẤT VỀ VIỆC QUẢN LÝ, SỬ DỤNG VÀ ĐÓNG QUĨ TÒA R4</a:t>
            </a:r>
            <a:endParaRPr lang="vi-VN" sz="3200" b="1" spc="-2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63293" y="369590"/>
            <a:ext cx="10515600" cy="1529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 GIAN TỔ </a:t>
            </a:r>
            <a:r>
              <a:rPr lang="en-GB" sz="3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 HỘI NGHỊ NHÀ CHUNG CƯ </a:t>
            </a:r>
            <a:r>
              <a:rPr lang="en-GB" sz="3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 NIÊN</a:t>
            </a:r>
            <a:endParaRPr lang="vi-VN" sz="36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36445" y="2619014"/>
            <a:ext cx="10515600" cy="2382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 CHỦ NHẬT: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29/12/2019 (4 THÁNG 12 ÂM LỊCH)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5/1/2020 (11 THÁNG 12 ÂM LỊCH) </a:t>
            </a:r>
          </a:p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12/1/2020 (18 THÁNG 12 ÂM LỊCH)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7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046" y="1798606"/>
            <a:ext cx="10515600" cy="1529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KẾ HOẠCH KIỆN TOÀN ĐỘI NGŨ TRƯỞNG, PHÓ &amp; PHỤ TRÁCH TẦNG</a:t>
            </a:r>
            <a:endParaRPr lang="en-GB" sz="36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NGUYÊN TẮC HỌP</a:t>
            </a:r>
            <a:endParaRPr lang="en-GB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472" y="1755648"/>
            <a:ext cx="10866120" cy="356616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thoại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&amp;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hạn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trao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đổi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riêng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họp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Đóng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góp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mang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dựng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Tôn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trọng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ý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đa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ý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quá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5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phút</a:t>
            </a: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cuộc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họp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thúc</a:t>
            </a: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465" y="0"/>
            <a:ext cx="10515600" cy="776177"/>
          </a:xfrm>
        </p:spPr>
        <p:txBody>
          <a:bodyPr>
            <a:noAutofit/>
          </a:bodyPr>
          <a:lstStyle/>
          <a:p>
            <a:pPr lvl="0" algn="ctr" defTabSz="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KẾ HOẠCH KIỆN TOÀN ĐỘI NGŨ TRƯỞNG, PHÓ &amp; PHỤ TRÁCH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TẦNG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93" y="4926604"/>
            <a:ext cx="10515600" cy="52417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vi-VN" dirty="0" smtClean="0">
                <a:hlinkClick r:id="rId2" action="ppaction://hlinkfile"/>
              </a:rPr>
              <a:t>..\DSCD_ Trưởng Tầng R4.T12.2019xlsx.xls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4280" y="871870"/>
            <a:ext cx="11111022" cy="3636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romanU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BQT.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BQT.</a:t>
            </a:r>
          </a:p>
          <a:p>
            <a:pPr lvl="2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BQT, BQL,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marL="1028700" lvl="1" indent="-571500">
              <a:buFont typeface="+mj-lt"/>
              <a:buAutoNum type="arabicPeriod"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HNNCC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BQT.</a:t>
            </a:r>
          </a:p>
          <a:p>
            <a:pPr marL="571500" indent="-571500">
              <a:buFont typeface="+mj-lt"/>
              <a:buAutoNum type="romanUcPeriod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9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 THÔNG TIN CHÍNH THỨC CỦA BQT R4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B1, B2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 web: bqtr4goldmarkcity.com</a:t>
            </a: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  <a:p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CỘNG ĐỒNG R4 – GOLDMARKCITY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Fb: TRANG TIN R4 - GOLDMARKCITY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11618" y="1724178"/>
            <a:ext cx="10515600" cy="1529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THẢO LUẬN CÁC VẤN ĐỀ KHÁC.</a:t>
            </a:r>
            <a:endParaRPr lang="en-GB" sz="36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846453"/>
            <a:ext cx="10411968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sz="6600" b="1" dirty="0" smtClean="0">
                <a:latin typeface="Times New Roman" panose="02020603050405020304" pitchFamily="18" charset="0"/>
              </a:rPr>
              <a:t>XIN CÁM </a:t>
            </a:r>
            <a:r>
              <a:rPr lang="en-GB" sz="6600" b="1" dirty="0">
                <a:latin typeface="Times New Roman" panose="02020603050405020304" pitchFamily="18" charset="0"/>
              </a:rPr>
              <a:t>ƠN !</a:t>
            </a:r>
          </a:p>
        </p:txBody>
      </p:sp>
    </p:spTree>
    <p:extLst>
      <p:ext uri="{BB962C8B-B14F-4D97-AF65-F5344CB8AC3E}">
        <p14:creationId xmlns:p14="http://schemas.microsoft.com/office/powerpoint/2010/main" val="12940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609" y="0"/>
            <a:ext cx="10515600" cy="93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NỘI DUNG</a:t>
            </a:r>
            <a:endParaRPr lang="en-GB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386" y="1071761"/>
            <a:ext cx="11336079" cy="5202936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vi-VN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Cập </a:t>
            </a:r>
            <a:r>
              <a:rPr lang="vi-VN" dirty="0">
                <a:latin typeface="Times New Roman" panose="02020603050405020304" pitchFamily="18" charset="0"/>
                <a:ea typeface="Arial" panose="020B0604020202020204" pitchFamily="34" charset="0"/>
              </a:rPr>
              <a:t>nhật tình hình hiện tại của khu </a:t>
            </a:r>
            <a:r>
              <a:rPr lang="vi-VN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Rub</a:t>
            </a:r>
            <a:r>
              <a:rPr lang="en-GB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y</a:t>
            </a:r>
            <a:r>
              <a:rPr lang="vi-VN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ea typeface="Arial" panose="020B0604020202020204" pitchFamily="34" charset="0"/>
              </a:rPr>
              <a:t>&amp; hoạt động của BQT R4.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dung &amp;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họp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nghị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thường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niên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GB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914400" lvl="1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BQT.</a:t>
            </a:r>
          </a:p>
          <a:p>
            <a:pPr marL="914400" lvl="1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endParaRPr lang="en-GB" sz="2000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</a:t>
            </a:r>
          </a:p>
          <a:p>
            <a:pPr marL="914400" lvl="1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thang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thang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hỏa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914400" lvl="1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quĩ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R4 </a:t>
            </a:r>
            <a:r>
              <a:rPr lang="en-GB" sz="20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GB" sz="20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GB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BQT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đội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ngũ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phó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tầng</a:t>
            </a:r>
            <a:endParaRPr lang="en-GB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ea typeface="Arial" panose="020B0604020202020204" pitchFamily="34" charset="0"/>
              </a:rPr>
              <a:t>Thảo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tòa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</a:rPr>
              <a:t>Goldmark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 city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dirty="0" smtClean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2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617853"/>
            <a:ext cx="10515600" cy="1529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b="1" dirty="0" smtClean="0">
                <a:ea typeface="Arial" panose="020B0604020202020204" pitchFamily="34" charset="0"/>
              </a:rPr>
              <a:t>CẬP NHẬT TÌNH HÌNH HIỆN TẠI CỦA KHU RUB</a:t>
            </a:r>
            <a:r>
              <a:rPr lang="en-GB" sz="3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vi-VN" sz="3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ea typeface="Arial" panose="020B0604020202020204" pitchFamily="34" charset="0"/>
              </a:rPr>
              <a:t>&amp; HOẠT ĐỘNG CỦA BQT R4.</a:t>
            </a:r>
            <a:endParaRPr lang="vi-VN" sz="3600" b="1" dirty="0"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81" y="26797"/>
            <a:ext cx="10900499" cy="80530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ea typeface="Arial" panose="020B0604020202020204" pitchFamily="34" charset="0"/>
              </a:rPr>
              <a:t>CẬP NHẬT TÌNH HÌNH HIỆN </a:t>
            </a:r>
            <a:r>
              <a:rPr lang="vi-VN" sz="3600" b="1" dirty="0" smtClean="0">
                <a:ea typeface="Arial" panose="020B0604020202020204" pitchFamily="34" charset="0"/>
              </a:rPr>
              <a:t>TẠI</a:t>
            </a:r>
            <a:r>
              <a:rPr lang="en-GB" sz="3600" b="1" dirty="0">
                <a:ea typeface="Arial" panose="020B0604020202020204" pitchFamily="34" charset="0"/>
              </a:rPr>
              <a:t> </a:t>
            </a:r>
            <a:r>
              <a:rPr lang="en-GB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 KHU RUBY  </a:t>
            </a:r>
            <a:endParaRPr lang="en-GB" sz="36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" y="832104"/>
            <a:ext cx="11365992" cy="5568696"/>
          </a:xfrm>
        </p:spPr>
        <p:txBody>
          <a:bodyPr>
            <a:noAutofit/>
          </a:bodyPr>
          <a:lstStyle/>
          <a:p>
            <a:pPr marL="95885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450215" algn="l"/>
              </a:tabLst>
            </a:pPr>
            <a:r>
              <a:rPr lang="pt-BR" b="1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Phí quản lý &amp; dịch vụ</a:t>
            </a:r>
            <a:r>
              <a:rPr lang="pt-BR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8160" indent="-422275" algn="just"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R4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ký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GB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pt-BR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8.250VND/m2/tháng </a:t>
            </a:r>
            <a:r>
              <a:rPr lang="pt-BR" sz="24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(đã bao gồm </a:t>
            </a:r>
            <a:r>
              <a:rPr lang="pt-BR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VAT). Chi tiết HĐ được đăng tải trên trang web của BQT.</a:t>
            </a:r>
          </a:p>
          <a:p>
            <a:pPr marL="518160" indent="-422275" algn="just"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BR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R1,2 &amp; 3 ký hợp đồng cùng mức giá trên ngày 30/11/2019</a:t>
            </a:r>
          </a:p>
          <a:p>
            <a:pPr marL="518160" indent="-422275" algn="just"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pt-BR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CĐT đã có những động thái thay đổi mạnh mẽ về cơ cấu tổ chức của TNS:</a:t>
            </a:r>
          </a:p>
          <a:p>
            <a:pPr marL="975360" lvl="1" indent="-4222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pt-BR" sz="20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Mr. Sơn TGĐ mới &amp;  Mrs. Yến PTGĐ mới.</a:t>
            </a:r>
          </a:p>
          <a:p>
            <a:pPr marL="975360" lvl="1" indent="-4222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pt-BR" sz="20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Thay đổi người đại diện của CDT trong BQT 4R (Mr. Hiệp về thay Mr. Đức)</a:t>
            </a:r>
          </a:p>
          <a:p>
            <a:pPr marL="975360" lvl="1" indent="-4222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50215" algn="l"/>
              </a:tabLst>
            </a:pPr>
            <a:r>
              <a:rPr lang="pt-BR" sz="20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Thay đổi đơn vị cung cấp dịch vụ bảo vệ ( vẫn còn khó khăn trong tuyển dụng nhân sự BV)</a:t>
            </a:r>
          </a:p>
          <a:p>
            <a:pPr marL="518160" indent="-4222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endParaRPr lang="en-GB" sz="2400" spc="-2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8160" indent="-422275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BQT R4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đôn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đốc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TNS &amp; BQL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HĐ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ký</a:t>
            </a:r>
            <a:r>
              <a:rPr lang="en-GB" sz="24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2400" spc="-2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9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81" y="-111428"/>
            <a:ext cx="10900499" cy="80530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ea typeface="Arial" panose="020B0604020202020204" pitchFamily="34" charset="0"/>
              </a:rPr>
              <a:t>CẬP NHẬT TÌNH HÌNH HIỆN </a:t>
            </a:r>
            <a:r>
              <a:rPr lang="vi-VN" sz="2800" b="1" dirty="0" smtClean="0">
                <a:ea typeface="Arial" panose="020B0604020202020204" pitchFamily="34" charset="0"/>
              </a:rPr>
              <a:t>TẠI</a:t>
            </a:r>
            <a:r>
              <a:rPr lang="en-GB" sz="2800" b="1" dirty="0">
                <a:ea typeface="Arial" panose="020B0604020202020204" pitchFamily="34" charset="0"/>
              </a:rPr>
              <a:t> </a:t>
            </a:r>
            <a:r>
              <a:rPr lang="en-GB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 KHU RUBY  </a:t>
            </a:r>
            <a:endParaRPr lang="en-GB" sz="2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393307"/>
              </p:ext>
            </p:extLst>
          </p:nvPr>
        </p:nvGraphicFramePr>
        <p:xfrm>
          <a:off x="163386" y="516790"/>
          <a:ext cx="11913423" cy="6166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335"/>
                <a:gridCol w="2372084"/>
                <a:gridCol w="2247582"/>
                <a:gridCol w="2523087"/>
                <a:gridCol w="2385335"/>
              </a:tblGrid>
              <a:tr h="455623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Công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việc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R4</a:t>
                      </a:r>
                      <a:endParaRPr lang="en-GB" dirty="0"/>
                    </a:p>
                  </a:txBody>
                  <a:tcPr anchor="ctr"/>
                </a:tc>
              </a:tr>
              <a:tr h="598226"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Bàn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giao</a:t>
                      </a:r>
                      <a:r>
                        <a:rPr lang="en-GB" b="1" baseline="0" dirty="0" smtClean="0"/>
                        <a:t> thang </a:t>
                      </a:r>
                      <a:r>
                        <a:rPr lang="en-GB" b="1" baseline="0" dirty="0" err="1" smtClean="0"/>
                        <a:t>máy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với</a:t>
                      </a:r>
                      <a:r>
                        <a:rPr lang="en-GB" b="1" baseline="0" dirty="0" smtClean="0"/>
                        <a:t> CĐT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Xong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Xong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Xong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Xong</a:t>
                      </a:r>
                      <a:endParaRPr lang="en-GB" dirty="0"/>
                    </a:p>
                  </a:txBody>
                  <a:tcPr anchor="ctr"/>
                </a:tc>
              </a:tr>
              <a:tr h="45086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 smtClean="0"/>
                        <a:t>Hợp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đồng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bao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trì</a:t>
                      </a:r>
                      <a:r>
                        <a:rPr lang="en-GB" b="1" baseline="0" dirty="0" smtClean="0"/>
                        <a:t> thang </a:t>
                      </a:r>
                      <a:r>
                        <a:rPr lang="en-GB" b="1" baseline="0" dirty="0" err="1" smtClean="0"/>
                        <a:t>máy</a:t>
                      </a:r>
                      <a:endParaRPr lang="en-GB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39267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KONE - </a:t>
                      </a:r>
                      <a:r>
                        <a:rPr lang="en-GB" i="1" dirty="0" err="1" smtClean="0"/>
                        <a:t>Gói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cơ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bản</a:t>
                      </a:r>
                      <a:endParaRPr lang="en-GB" i="1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err="1" smtClean="0"/>
                        <a:t>Đã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Ký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cho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smtClean="0">
                          <a:solidFill>
                            <a:srgbClr val="FF0000"/>
                          </a:solidFill>
                        </a:rPr>
                        <a:t>3 </a:t>
                      </a:r>
                      <a:r>
                        <a:rPr lang="en-GB" i="1" baseline="0" dirty="0" err="1" smtClean="0">
                          <a:solidFill>
                            <a:srgbClr val="FF0000"/>
                          </a:solidFill>
                        </a:rPr>
                        <a:t>tháng</a:t>
                      </a:r>
                      <a:r>
                        <a:rPr lang="en-GB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i="1" baseline="0" dirty="0" smtClean="0">
                          <a:solidFill>
                            <a:srgbClr val="FF0000"/>
                          </a:solidFill>
                        </a:rPr>
                        <a:t>(3.85mil </a:t>
                      </a:r>
                      <a:r>
                        <a:rPr lang="en-GB" i="1" baseline="0" dirty="0" err="1" smtClean="0">
                          <a:solidFill>
                            <a:srgbClr val="FF0000"/>
                          </a:solidFill>
                        </a:rPr>
                        <a:t>đã</a:t>
                      </a:r>
                      <a:r>
                        <a:rPr lang="en-GB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i="1" baseline="0" dirty="0" err="1" smtClean="0">
                          <a:solidFill>
                            <a:srgbClr val="FF0000"/>
                          </a:solidFill>
                        </a:rPr>
                        <a:t>bao</a:t>
                      </a:r>
                      <a:r>
                        <a:rPr lang="en-GB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i="1" baseline="0" dirty="0" err="1" smtClean="0">
                          <a:solidFill>
                            <a:srgbClr val="FF0000"/>
                          </a:solidFill>
                        </a:rPr>
                        <a:t>gồm</a:t>
                      </a:r>
                      <a:r>
                        <a:rPr lang="en-GB" i="1" baseline="0" dirty="0" smtClean="0">
                          <a:solidFill>
                            <a:srgbClr val="FF0000"/>
                          </a:solidFill>
                        </a:rPr>
                        <a:t> VAT)</a:t>
                      </a:r>
                      <a:endParaRPr lang="en-GB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0700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KONE</a:t>
                      </a:r>
                      <a:r>
                        <a:rPr lang="en-GB" i="1" baseline="0" dirty="0" smtClean="0"/>
                        <a:t> - </a:t>
                      </a:r>
                      <a:r>
                        <a:rPr lang="en-GB" i="1" dirty="0" err="1" smtClean="0"/>
                        <a:t>Gói</a:t>
                      </a:r>
                      <a:r>
                        <a:rPr lang="en-GB" i="1" baseline="0" dirty="0" smtClean="0"/>
                        <a:t> Plus</a:t>
                      </a:r>
                      <a:endParaRPr lang="en-GB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err="1" smtClean="0"/>
                        <a:t>Đã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Ký</a:t>
                      </a:r>
                      <a:r>
                        <a:rPr lang="en-GB" i="1" baseline="0" dirty="0" smtClean="0"/>
                        <a:t> 6 </a:t>
                      </a:r>
                      <a:r>
                        <a:rPr lang="en-GB" i="1" baseline="0" dirty="0" err="1" smtClean="0"/>
                        <a:t>tháng</a:t>
                      </a:r>
                      <a:r>
                        <a:rPr lang="en-GB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GB" i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 anchor="ctr"/>
                </a:tc>
              </a:tr>
              <a:tr h="47391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baseline="0" dirty="0" err="1" smtClean="0"/>
                        <a:t>Công</a:t>
                      </a:r>
                      <a:r>
                        <a:rPr lang="en-GB" i="1" baseline="0" dirty="0" smtClean="0"/>
                        <a:t> ty VN </a:t>
                      </a:r>
                      <a:r>
                        <a:rPr lang="en-GB" i="1" baseline="0" dirty="0" err="1" smtClean="0"/>
                        <a:t>gói</a:t>
                      </a:r>
                      <a:r>
                        <a:rPr lang="en-GB" i="1" baseline="0" dirty="0" smtClean="0"/>
                        <a:t> Plus</a:t>
                      </a:r>
                      <a:endParaRPr lang="en-GB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err="1" smtClean="0"/>
                        <a:t>Đã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ký</a:t>
                      </a:r>
                      <a:r>
                        <a:rPr lang="en-GB" i="1" baseline="0" dirty="0" smtClean="0"/>
                        <a:t> 1 </a:t>
                      </a:r>
                      <a:r>
                        <a:rPr lang="en-GB" i="1" baseline="0" dirty="0" err="1" smtClean="0"/>
                        <a:t>năm</a:t>
                      </a:r>
                      <a:r>
                        <a:rPr lang="en-GB" i="1" baseline="0" dirty="0" smtClean="0"/>
                        <a:t> (6.27mil)</a:t>
                      </a:r>
                      <a:endParaRPr lang="en-GB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err="1" smtClean="0"/>
                        <a:t>Đã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Ký</a:t>
                      </a:r>
                      <a:r>
                        <a:rPr lang="en-GB" i="1" baseline="0" dirty="0" smtClean="0"/>
                        <a:t> 1 </a:t>
                      </a:r>
                      <a:r>
                        <a:rPr lang="en-GB" i="1" baseline="0" dirty="0" err="1" smtClean="0"/>
                        <a:t>năm</a:t>
                      </a:r>
                      <a:r>
                        <a:rPr lang="en-GB" i="1" baseline="0" dirty="0" smtClean="0"/>
                        <a:t> (6.05mil)</a:t>
                      </a:r>
                      <a:endParaRPr lang="en-GB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 anchor="ctr"/>
                </a:tc>
              </a:tr>
              <a:tr h="4359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dirty="0" err="1" smtClean="0">
                          <a:solidFill>
                            <a:srgbClr val="7030A0"/>
                          </a:solidFill>
                        </a:rPr>
                        <a:t>Khác</a:t>
                      </a:r>
                      <a:r>
                        <a:rPr lang="en-GB" sz="1800" b="1" i="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1800" b="1" i="0" baseline="0" dirty="0" err="1" smtClean="0">
                          <a:solidFill>
                            <a:srgbClr val="7030A0"/>
                          </a:solidFill>
                        </a:rPr>
                        <a:t>nhau</a:t>
                      </a:r>
                      <a:r>
                        <a:rPr lang="en-GB" sz="1800" b="1" i="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1800" b="1" i="0" baseline="0" dirty="0" err="1" smtClean="0">
                          <a:solidFill>
                            <a:srgbClr val="7030A0"/>
                          </a:solidFill>
                        </a:rPr>
                        <a:t>giữa</a:t>
                      </a:r>
                      <a:r>
                        <a:rPr lang="en-GB" sz="1800" b="1" i="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1800" b="1" i="0" baseline="0" dirty="0" err="1" smtClean="0">
                          <a:solidFill>
                            <a:srgbClr val="7030A0"/>
                          </a:solidFill>
                        </a:rPr>
                        <a:t>gói</a:t>
                      </a:r>
                      <a:r>
                        <a:rPr lang="en-GB" sz="1800" b="1" i="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1800" b="1" i="0" baseline="0" dirty="0" err="1" smtClean="0">
                          <a:solidFill>
                            <a:srgbClr val="7030A0"/>
                          </a:solidFill>
                        </a:rPr>
                        <a:t>cơ</a:t>
                      </a:r>
                      <a:r>
                        <a:rPr lang="en-GB" sz="1800" b="1" i="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sz="1800" b="1" i="0" baseline="0" dirty="0" err="1" smtClean="0">
                          <a:solidFill>
                            <a:srgbClr val="7030A0"/>
                          </a:solidFill>
                        </a:rPr>
                        <a:t>bản</a:t>
                      </a:r>
                      <a:r>
                        <a:rPr lang="en-GB" sz="1800" b="1" i="0" baseline="0" dirty="0" smtClean="0">
                          <a:solidFill>
                            <a:srgbClr val="7030A0"/>
                          </a:solidFill>
                        </a:rPr>
                        <a:t> &amp; Plus.</a:t>
                      </a:r>
                      <a:endParaRPr lang="en-GB" sz="1800" b="1" i="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b="1" i="0" dirty="0" err="1" smtClean="0">
                          <a:solidFill>
                            <a:srgbClr val="7030A0"/>
                          </a:solidFill>
                        </a:rPr>
                        <a:t>Nội</a:t>
                      </a:r>
                      <a:r>
                        <a:rPr lang="en-GB" b="1" i="0" baseline="0" dirty="0" smtClean="0">
                          <a:solidFill>
                            <a:srgbClr val="7030A0"/>
                          </a:solidFill>
                        </a:rPr>
                        <a:t> dung </a:t>
                      </a:r>
                      <a:r>
                        <a:rPr lang="en-GB" b="1" i="0" baseline="0" dirty="0" err="1" smtClean="0">
                          <a:solidFill>
                            <a:srgbClr val="7030A0"/>
                          </a:solidFill>
                        </a:rPr>
                        <a:t>công</a:t>
                      </a:r>
                      <a:r>
                        <a:rPr lang="en-GB" b="1" i="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b="1" i="0" baseline="0" dirty="0" err="1" smtClean="0">
                          <a:solidFill>
                            <a:srgbClr val="7030A0"/>
                          </a:solidFill>
                        </a:rPr>
                        <a:t>việc</a:t>
                      </a:r>
                      <a:endParaRPr lang="en-GB" b="1" i="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0" dirty="0" err="1" smtClean="0">
                          <a:solidFill>
                            <a:srgbClr val="7030A0"/>
                          </a:solidFill>
                        </a:rPr>
                        <a:t>Đơn</a:t>
                      </a:r>
                      <a:r>
                        <a:rPr lang="en-GB" b="1" i="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b="1" i="0" baseline="0" dirty="0" err="1" smtClean="0">
                          <a:solidFill>
                            <a:srgbClr val="7030A0"/>
                          </a:solidFill>
                        </a:rPr>
                        <a:t>giá</a:t>
                      </a:r>
                      <a:r>
                        <a:rPr lang="en-GB" b="1" i="0" baseline="0" dirty="0" smtClean="0">
                          <a:solidFill>
                            <a:srgbClr val="7030A0"/>
                          </a:solidFill>
                        </a:rPr>
                        <a:t> /thang/</a:t>
                      </a:r>
                      <a:r>
                        <a:rPr lang="en-GB" b="1" i="0" baseline="0" dirty="0" err="1" smtClean="0">
                          <a:solidFill>
                            <a:srgbClr val="7030A0"/>
                          </a:solidFill>
                        </a:rPr>
                        <a:t>tháng</a:t>
                      </a:r>
                      <a:endParaRPr lang="en-GB" b="1" i="0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0" dirty="0" err="1" smtClean="0">
                          <a:solidFill>
                            <a:srgbClr val="7030A0"/>
                          </a:solidFill>
                        </a:rPr>
                        <a:t>Đơn</a:t>
                      </a:r>
                      <a:r>
                        <a:rPr lang="en-GB" b="1" i="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b="1" i="0" baseline="0" dirty="0" err="1" smtClean="0">
                          <a:solidFill>
                            <a:srgbClr val="7030A0"/>
                          </a:solidFill>
                        </a:rPr>
                        <a:t>giá</a:t>
                      </a:r>
                      <a:r>
                        <a:rPr lang="en-GB" b="1" i="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b="1" i="0" baseline="0" dirty="0" err="1" smtClean="0">
                          <a:solidFill>
                            <a:srgbClr val="7030A0"/>
                          </a:solidFill>
                        </a:rPr>
                        <a:t>cuối</a:t>
                      </a:r>
                      <a:r>
                        <a:rPr lang="en-GB" b="1" i="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b="1" i="0" baseline="0" dirty="0" err="1" smtClean="0">
                          <a:solidFill>
                            <a:srgbClr val="7030A0"/>
                          </a:solidFill>
                        </a:rPr>
                        <a:t>cùng</a:t>
                      </a:r>
                      <a:r>
                        <a:rPr lang="en-GB" b="1" i="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GB" b="1" i="0" baseline="0" dirty="0" err="1" smtClean="0">
                          <a:solidFill>
                            <a:srgbClr val="7030A0"/>
                          </a:solidFill>
                        </a:rPr>
                        <a:t>cho</a:t>
                      </a:r>
                      <a:r>
                        <a:rPr lang="en-GB" b="1" i="0" baseline="0" dirty="0" smtClean="0">
                          <a:solidFill>
                            <a:srgbClr val="7030A0"/>
                          </a:solidFill>
                        </a:rPr>
                        <a:t> R4</a:t>
                      </a:r>
                      <a:endParaRPr lang="en-GB" b="1" i="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83562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KONE - </a:t>
                      </a:r>
                      <a:r>
                        <a:rPr lang="en-GB" i="1" dirty="0" err="1" smtClean="0"/>
                        <a:t>Gói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cơ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bản</a:t>
                      </a:r>
                      <a:endParaRPr lang="en-GB" i="1" baseline="0" dirty="0" smtClean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i="1" dirty="0" err="1" smtClean="0"/>
                        <a:t>Bảo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trì</a:t>
                      </a:r>
                      <a:r>
                        <a:rPr lang="en-GB" i="1" baseline="0" dirty="0" smtClean="0"/>
                        <a:t> - </a:t>
                      </a:r>
                      <a:r>
                        <a:rPr lang="en-GB" i="1" dirty="0" err="1" smtClean="0"/>
                        <a:t>Không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bao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gồm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sửa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chữa</a:t>
                      </a:r>
                      <a:endParaRPr lang="en-GB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4.730.000/thang/</a:t>
                      </a:r>
                      <a:r>
                        <a:rPr lang="en-GB" i="1" dirty="0" err="1" smtClean="0"/>
                        <a:t>tháng</a:t>
                      </a:r>
                      <a:endParaRPr lang="en-GB" i="1" dirty="0" smtClean="0"/>
                    </a:p>
                    <a:p>
                      <a:pPr algn="ctr"/>
                      <a:r>
                        <a:rPr lang="en-GB" i="1" dirty="0" err="1" smtClean="0"/>
                        <a:t>Bao</a:t>
                      </a:r>
                      <a:r>
                        <a:rPr lang="en-GB" i="1" dirty="0" smtClean="0"/>
                        <a:t> </a:t>
                      </a:r>
                      <a:r>
                        <a:rPr lang="en-GB" i="1" dirty="0" err="1" smtClean="0"/>
                        <a:t>gồm</a:t>
                      </a:r>
                      <a:r>
                        <a:rPr lang="en-GB" i="1" baseline="0" dirty="0" smtClean="0"/>
                        <a:t> VAT</a:t>
                      </a:r>
                      <a:endParaRPr lang="en-GB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3.850.000/thang/</a:t>
                      </a:r>
                      <a:r>
                        <a:rPr lang="en-GB" i="1" dirty="0" err="1" smtClean="0">
                          <a:solidFill>
                            <a:srgbClr val="FF0000"/>
                          </a:solidFill>
                        </a:rPr>
                        <a:t>tháng</a:t>
                      </a:r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GB" i="1" dirty="0" err="1" smtClean="0">
                          <a:solidFill>
                            <a:srgbClr val="FF0000"/>
                          </a:solidFill>
                        </a:rPr>
                        <a:t>bao</a:t>
                      </a:r>
                      <a:r>
                        <a:rPr lang="en-GB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i="1" dirty="0" err="1" smtClean="0">
                          <a:solidFill>
                            <a:srgbClr val="FF0000"/>
                          </a:solidFill>
                        </a:rPr>
                        <a:t>gồm</a:t>
                      </a:r>
                      <a:r>
                        <a:rPr lang="en-GB" i="1" baseline="0" dirty="0" smtClean="0">
                          <a:solidFill>
                            <a:srgbClr val="FF0000"/>
                          </a:solidFill>
                        </a:rPr>
                        <a:t> VAT)</a:t>
                      </a:r>
                    </a:p>
                  </a:txBody>
                  <a:tcPr anchor="ctr"/>
                </a:tc>
              </a:tr>
              <a:tr h="45294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KONE</a:t>
                      </a:r>
                      <a:r>
                        <a:rPr lang="en-GB" i="1" baseline="0" dirty="0" smtClean="0"/>
                        <a:t> - </a:t>
                      </a:r>
                      <a:r>
                        <a:rPr lang="en-GB" i="1" dirty="0" err="1" smtClean="0"/>
                        <a:t>Gói</a:t>
                      </a:r>
                      <a:r>
                        <a:rPr lang="en-GB" i="1" baseline="0" dirty="0" smtClean="0"/>
                        <a:t> Plus</a:t>
                      </a:r>
                      <a:endParaRPr lang="en-GB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i="1" dirty="0" err="1" smtClean="0"/>
                        <a:t>Bảo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trì</a:t>
                      </a:r>
                      <a:r>
                        <a:rPr lang="en-GB" i="1" baseline="0" dirty="0" smtClean="0"/>
                        <a:t>, </a:t>
                      </a:r>
                      <a:r>
                        <a:rPr lang="en-GB" i="1" baseline="0" dirty="0" err="1" smtClean="0"/>
                        <a:t>b</a:t>
                      </a:r>
                      <a:r>
                        <a:rPr lang="en-GB" i="1" dirty="0" err="1" smtClean="0"/>
                        <a:t>ao</a:t>
                      </a:r>
                      <a:r>
                        <a:rPr lang="en-GB" i="1" dirty="0" smtClean="0"/>
                        <a:t> </a:t>
                      </a:r>
                      <a:r>
                        <a:rPr lang="en-GB" i="1" dirty="0" err="1" smtClean="0"/>
                        <a:t>gồm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sửa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chữa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và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phụ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tùng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nhưng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không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bao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gồm</a:t>
                      </a:r>
                      <a:r>
                        <a:rPr lang="en-GB" i="1" baseline="0" dirty="0" smtClean="0"/>
                        <a:t>: </a:t>
                      </a:r>
                      <a:r>
                        <a:rPr lang="en-GB" b="1" i="1" baseline="0" dirty="0" err="1" smtClean="0">
                          <a:solidFill>
                            <a:srgbClr val="FF0000"/>
                          </a:solidFill>
                        </a:rPr>
                        <a:t>động</a:t>
                      </a:r>
                      <a:r>
                        <a:rPr lang="en-GB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="1" i="1" baseline="0" dirty="0" err="1" smtClean="0">
                          <a:solidFill>
                            <a:srgbClr val="FF0000"/>
                          </a:solidFill>
                        </a:rPr>
                        <a:t>cơ</a:t>
                      </a:r>
                      <a:r>
                        <a:rPr lang="en-GB" b="1" i="1" baseline="0" dirty="0" smtClean="0">
                          <a:solidFill>
                            <a:srgbClr val="FF0000"/>
                          </a:solidFill>
                        </a:rPr>
                        <a:t>; </a:t>
                      </a:r>
                      <a:r>
                        <a:rPr lang="en-GB" b="1" i="1" baseline="0" dirty="0" err="1" smtClean="0">
                          <a:solidFill>
                            <a:srgbClr val="FF0000"/>
                          </a:solidFill>
                        </a:rPr>
                        <a:t>cáp</a:t>
                      </a:r>
                      <a:r>
                        <a:rPr lang="en-GB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="1" i="1" baseline="0" dirty="0" err="1" smtClean="0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GB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="1" i="1" baseline="0" dirty="0" err="1" smtClean="0">
                          <a:solidFill>
                            <a:srgbClr val="FF0000"/>
                          </a:solidFill>
                        </a:rPr>
                        <a:t>bộ</a:t>
                      </a:r>
                      <a:r>
                        <a:rPr lang="en-GB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="1" i="1" baseline="0" dirty="0" err="1" smtClean="0">
                          <a:solidFill>
                            <a:srgbClr val="FF0000"/>
                          </a:solidFill>
                        </a:rPr>
                        <a:t>biến</a:t>
                      </a:r>
                      <a:r>
                        <a:rPr lang="en-GB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="1" i="1" baseline="0" dirty="0" err="1" smtClean="0">
                          <a:solidFill>
                            <a:srgbClr val="FF0000"/>
                          </a:solidFill>
                        </a:rPr>
                        <a:t>tần</a:t>
                      </a:r>
                      <a:endParaRPr lang="en-GB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8.360.000/thang/</a:t>
                      </a:r>
                      <a:r>
                        <a:rPr lang="en-GB" i="1" dirty="0" err="1" smtClean="0"/>
                        <a:t>tháng</a:t>
                      </a:r>
                      <a:endParaRPr lang="en-GB" i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err="1" smtClean="0"/>
                        <a:t>Bao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gồm</a:t>
                      </a:r>
                      <a:r>
                        <a:rPr lang="en-GB" i="1" baseline="0" dirty="0" smtClean="0"/>
                        <a:t> VAT</a:t>
                      </a:r>
                      <a:endParaRPr lang="en-GB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dirty="0" smtClean="0"/>
                        <a:t>7.260.000/thang/</a:t>
                      </a:r>
                      <a:r>
                        <a:rPr lang="en-GB" i="1" dirty="0" err="1" smtClean="0"/>
                        <a:t>tháng</a:t>
                      </a:r>
                      <a:endParaRPr lang="en-GB" i="1" dirty="0" smtClean="0"/>
                    </a:p>
                    <a:p>
                      <a:pPr algn="ctr"/>
                      <a:r>
                        <a:rPr lang="en-GB" i="1" dirty="0" err="1" smtClean="0"/>
                        <a:t>Bao</a:t>
                      </a:r>
                      <a:r>
                        <a:rPr lang="en-GB" i="1" dirty="0" smtClean="0"/>
                        <a:t> </a:t>
                      </a:r>
                      <a:r>
                        <a:rPr lang="en-GB" i="1" dirty="0" err="1" smtClean="0"/>
                        <a:t>gồm</a:t>
                      </a:r>
                      <a:r>
                        <a:rPr lang="en-GB" i="1" baseline="0" dirty="0" smtClean="0"/>
                        <a:t> VAT</a:t>
                      </a:r>
                      <a:endParaRPr lang="en-GB" i="1" dirty="0"/>
                    </a:p>
                  </a:txBody>
                  <a:tcPr anchor="ctr"/>
                </a:tc>
              </a:tr>
              <a:tr h="70907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err="1" smtClean="0"/>
                        <a:t>Hãng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khác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gói</a:t>
                      </a:r>
                      <a:r>
                        <a:rPr lang="en-GB" i="1" baseline="0" dirty="0" smtClean="0"/>
                        <a:t> Plus</a:t>
                      </a:r>
                      <a:endParaRPr lang="en-GB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err="1" smtClean="0"/>
                        <a:t>Bảo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trì</a:t>
                      </a:r>
                      <a:r>
                        <a:rPr lang="en-GB" i="1" baseline="0" dirty="0" smtClean="0"/>
                        <a:t>, </a:t>
                      </a:r>
                      <a:r>
                        <a:rPr lang="en-GB" i="1" baseline="0" dirty="0" err="1" smtClean="0"/>
                        <a:t>b</a:t>
                      </a:r>
                      <a:r>
                        <a:rPr lang="en-GB" i="1" dirty="0" err="1" smtClean="0"/>
                        <a:t>ao</a:t>
                      </a:r>
                      <a:r>
                        <a:rPr lang="en-GB" i="1" dirty="0" smtClean="0"/>
                        <a:t> </a:t>
                      </a:r>
                      <a:r>
                        <a:rPr lang="en-GB" i="1" dirty="0" err="1" smtClean="0"/>
                        <a:t>gồm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sửa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chữa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và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phụ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tùng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nhưng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không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bao</a:t>
                      </a:r>
                      <a:r>
                        <a:rPr lang="en-GB" i="1" baseline="0" dirty="0" smtClean="0"/>
                        <a:t> </a:t>
                      </a:r>
                      <a:r>
                        <a:rPr lang="en-GB" i="1" baseline="0" dirty="0" err="1" smtClean="0"/>
                        <a:t>gồm</a:t>
                      </a:r>
                      <a:r>
                        <a:rPr lang="en-GB" i="1" baseline="0" dirty="0" smtClean="0"/>
                        <a:t>: </a:t>
                      </a:r>
                      <a:r>
                        <a:rPr lang="en-GB" b="1" i="1" baseline="0" dirty="0" err="1" smtClean="0">
                          <a:solidFill>
                            <a:srgbClr val="FF0000"/>
                          </a:solidFill>
                        </a:rPr>
                        <a:t>động</a:t>
                      </a:r>
                      <a:r>
                        <a:rPr lang="en-GB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="1" i="1" baseline="0" dirty="0" err="1" smtClean="0">
                          <a:solidFill>
                            <a:srgbClr val="FF0000"/>
                          </a:solidFill>
                        </a:rPr>
                        <a:t>cơ</a:t>
                      </a:r>
                      <a:r>
                        <a:rPr lang="en-GB" b="1" i="1" baseline="0" dirty="0" smtClean="0">
                          <a:solidFill>
                            <a:srgbClr val="FF0000"/>
                          </a:solidFill>
                        </a:rPr>
                        <a:t>; </a:t>
                      </a:r>
                      <a:r>
                        <a:rPr lang="en-GB" b="1" i="1" baseline="0" dirty="0" err="1" smtClean="0">
                          <a:solidFill>
                            <a:srgbClr val="FF0000"/>
                          </a:solidFill>
                        </a:rPr>
                        <a:t>cáp</a:t>
                      </a:r>
                      <a:r>
                        <a:rPr lang="en-GB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="1" i="1" baseline="0" dirty="0" err="1" smtClean="0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GB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="1" i="1" baseline="0" dirty="0" err="1" smtClean="0">
                          <a:solidFill>
                            <a:srgbClr val="FF0000"/>
                          </a:solidFill>
                        </a:rPr>
                        <a:t>bộ</a:t>
                      </a:r>
                      <a:r>
                        <a:rPr lang="en-GB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="1" i="1" baseline="0" dirty="0" err="1" smtClean="0">
                          <a:solidFill>
                            <a:srgbClr val="FF0000"/>
                          </a:solidFill>
                        </a:rPr>
                        <a:t>biến</a:t>
                      </a:r>
                      <a:r>
                        <a:rPr lang="en-GB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b="1" i="1" baseline="0" dirty="0" err="1" smtClean="0">
                          <a:solidFill>
                            <a:srgbClr val="FF0000"/>
                          </a:solidFill>
                        </a:rPr>
                        <a:t>tần</a:t>
                      </a:r>
                      <a:endParaRPr lang="en-GB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i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8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797"/>
            <a:ext cx="10515600" cy="805307"/>
          </a:xfrm>
        </p:spPr>
        <p:txBody>
          <a:bodyPr>
            <a:normAutofit/>
          </a:bodyPr>
          <a:lstStyle/>
          <a:p>
            <a:r>
              <a:rPr lang="vi-VN" sz="3200" b="1" dirty="0" smtClean="0">
                <a:ea typeface="Arial" panose="020B0604020202020204" pitchFamily="34" charset="0"/>
              </a:rPr>
              <a:t>CẬP NHẬT TÌNH HÌNH HIỆN TẠI</a:t>
            </a:r>
            <a:r>
              <a:rPr lang="en-GB" sz="3200" b="1" dirty="0" smtClean="0">
                <a:ea typeface="Arial" panose="020B0604020202020204" pitchFamily="34" charset="0"/>
              </a:rPr>
              <a:t> (</a:t>
            </a:r>
            <a:r>
              <a:rPr lang="en-GB" sz="3200" b="1" dirty="0" err="1" smtClean="0">
                <a:ea typeface="Arial" panose="020B0604020202020204" pitchFamily="34" charset="0"/>
              </a:rPr>
              <a:t>Tiếp</a:t>
            </a:r>
            <a:r>
              <a:rPr lang="en-GB" sz="3200" b="1" dirty="0" smtClean="0">
                <a:ea typeface="Arial" panose="020B0604020202020204" pitchFamily="34" charset="0"/>
              </a:rPr>
              <a:t>)</a:t>
            </a:r>
            <a:endParaRPr lang="en-GB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1970" y="736411"/>
            <a:ext cx="11855303" cy="4080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 R4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KONE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VN.</a:t>
            </a:r>
          </a:p>
          <a:p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qui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KONE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BQT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24/7</a:t>
            </a:r>
          </a:p>
          <a:p>
            <a:pPr lvl="1"/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thang.</a:t>
            </a:r>
          </a:p>
          <a:p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BQT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gói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thay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gói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Plus;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tháng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1970" y="5175289"/>
            <a:ext cx="11774134" cy="11057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885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450215" algn="l"/>
              </a:tabLst>
            </a:pP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 BQT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đề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xuất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HNNCC:</a:t>
            </a:r>
          </a:p>
          <a:p>
            <a:pPr marL="95885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450215" algn="l"/>
              </a:tabLst>
            </a:pP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Ký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hđ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Kone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gói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hạn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6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12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tháng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quá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nếu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: chi phi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sửa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chữa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BQT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quyền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chủ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sang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gói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Kone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-plus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tổ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chức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mời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thầu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cạnh</a:t>
            </a:r>
            <a:r>
              <a:rPr lang="en-GB" spc="-2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GB" spc="-2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endParaRPr lang="en-GB" spc="-2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54149" y="1649750"/>
            <a:ext cx="10515600" cy="1529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 CHỨC HỘI NGHỊ NHÀ CHUNG CƯ </a:t>
            </a:r>
            <a:r>
              <a:rPr lang="en-GB" sz="3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 NIÊN</a:t>
            </a:r>
            <a:endParaRPr lang="vi-VN" sz="36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151"/>
            <a:ext cx="10515600" cy="677291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 DUNG HNNCC LẦN 3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51" y="909929"/>
            <a:ext cx="11004698" cy="5203791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pt-BR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báo cáo hoạt động của BQT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pt-BR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báo cáo tình hình sử dụng quĩ bảo trì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BQT.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endParaRPr lang="en-GB" sz="2400" spc="-2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</a:t>
            </a:r>
            <a:endParaRPr lang="en-GB" sz="2400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thang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thang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hỏa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2400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BQT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đóng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quĩ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R4 </a:t>
            </a:r>
            <a:r>
              <a:rPr lang="en-GB" sz="2400" spc="-2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GB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2020</a:t>
            </a:r>
            <a:endParaRPr lang="en-GB" sz="2400" spc="-2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</TotalTime>
  <Words>1644</Words>
  <Application>Microsoft Office PowerPoint</Application>
  <PresentationFormat>Widescreen</PresentationFormat>
  <Paragraphs>162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NHÀ CHUNG CƯ R4 - GOLDMARK CITY  HỌP THÁNG 12</vt:lpstr>
      <vt:lpstr>NGUYÊN TẮC HỌP</vt:lpstr>
      <vt:lpstr>NỘI DUNG</vt:lpstr>
      <vt:lpstr>PowerPoint Presentation</vt:lpstr>
      <vt:lpstr>CẬP NHẬT TÌNH HÌNH HIỆN TẠI CỦA KHU RUBY  </vt:lpstr>
      <vt:lpstr>CẬP NHẬT TÌNH HÌNH HIỆN TẠI CỦA KHU RUBY  </vt:lpstr>
      <vt:lpstr>CẬP NHẬT TÌNH HÌNH HIỆN TẠI (Tiếp)</vt:lpstr>
      <vt:lpstr>PowerPoint Presentation</vt:lpstr>
      <vt:lpstr>NỘI DUNG HNNCC LẦN 3</vt:lpstr>
      <vt:lpstr>BQT ĐỀ XUẤT VỀ THAY ĐỔI NHÂN SỰ CỦA BQT</vt:lpstr>
      <vt:lpstr>KẾ HOẠCH BẢO TRÌ NĂM 2020 DO CĐT ĐỀ XUẤT</vt:lpstr>
      <vt:lpstr>KẾ HOẠCH BẢO TRÌ NĂM 2020 DO CĐT ĐỀ XUẤT</vt:lpstr>
      <vt:lpstr>KẾ HOẠCH BẢO TRÌ NĂM 2020 DO CĐT ĐỀ XUẤT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 HOẠCH KIỆN TOÀN ĐỘI NGŨ TRƯỞNG, PHÓ &amp; PHỤ TRÁCH TẦNG</vt:lpstr>
      <vt:lpstr>KÊNH THÔNG TIN CHÍNH THỨC CỦA BQT R4</vt:lpstr>
      <vt:lpstr>PowerPoint Presentation</vt:lpstr>
      <vt:lpstr>XIN CÁM ƠN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NHÀ CHUNG CƯ R4 - GOLDMARK CITY  HỌP THÁNG 5</dc:title>
  <dc:creator>admin</dc:creator>
  <cp:lastModifiedBy>admin</cp:lastModifiedBy>
  <cp:revision>94</cp:revision>
  <dcterms:created xsi:type="dcterms:W3CDTF">2019-05-11T13:08:27Z</dcterms:created>
  <dcterms:modified xsi:type="dcterms:W3CDTF">2019-12-02T15:59:22Z</dcterms:modified>
</cp:coreProperties>
</file>