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3" r:id="rId3"/>
    <p:sldId id="257" r:id="rId4"/>
    <p:sldId id="281" r:id="rId5"/>
    <p:sldId id="300" r:id="rId6"/>
    <p:sldId id="299" r:id="rId7"/>
    <p:sldId id="298" r:id="rId8"/>
    <p:sldId id="301" r:id="rId9"/>
    <p:sldId id="326" r:id="rId10"/>
    <p:sldId id="336" r:id="rId11"/>
    <p:sldId id="337" r:id="rId12"/>
    <p:sldId id="329" r:id="rId13"/>
    <p:sldId id="304" r:id="rId14"/>
    <p:sldId id="333" r:id="rId15"/>
    <p:sldId id="334" r:id="rId16"/>
    <p:sldId id="307" r:id="rId17"/>
    <p:sldId id="275" r:id="rId18"/>
    <p:sldId id="308" r:id="rId19"/>
    <p:sldId id="279" r:id="rId20"/>
    <p:sldId id="289" r:id="rId21"/>
    <p:sldId id="311" r:id="rId22"/>
    <p:sldId id="315" r:id="rId23"/>
    <p:sldId id="316" r:id="rId24"/>
    <p:sldId id="317" r:id="rId25"/>
    <p:sldId id="321" r:id="rId26"/>
    <p:sldId id="290" r:id="rId27"/>
    <p:sldId id="323" r:id="rId28"/>
    <p:sldId id="291" r:id="rId29"/>
    <p:sldId id="330" r:id="rId30"/>
    <p:sldId id="324" r:id="rId31"/>
    <p:sldId id="325" r:id="rId32"/>
    <p:sldId id="331" r:id="rId33"/>
    <p:sldId id="339" r:id="rId34"/>
    <p:sldId id="332" r:id="rId35"/>
    <p:sldId id="295" r:id="rId36"/>
    <p:sldId id="312" r:id="rId37"/>
    <p:sldId id="313" r:id="rId38"/>
    <p:sldId id="314" r:id="rId39"/>
    <p:sldId id="319" r:id="rId40"/>
    <p:sldId id="335" r:id="rId41"/>
    <p:sldId id="27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70067-BCA2-4A85-9E0D-D6CBD7BBFFE1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A3B40-C729-4E92-8ADA-493E41CA4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60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F0000-CCD1-432A-9B80-FFFF9F9A06C5}" type="datetimeFigureOut">
              <a:rPr lang="en-GB" smtClean="0"/>
              <a:t>02/01/2020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167E6-8403-46D3-B005-52F4087B4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5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96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86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623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540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0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753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972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48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52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79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91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14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345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00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20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95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06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548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39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095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6922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0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565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74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54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5208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75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18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196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673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751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724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18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9096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00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500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97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190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086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67E6-8403-46D3-B005-52F4087B460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2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3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4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5.xls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qtr4goldmarkcity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qtr4goldmarkcity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512" y="1563624"/>
            <a:ext cx="10418064" cy="33375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HỘI NGHỊ THƯỜNG NIÊN </a:t>
            </a:r>
            <a:br>
              <a:rPr lang="en-GB" sz="44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GB" sz="44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/>
            </a:r>
            <a:br>
              <a:rPr lang="en-GB" sz="44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GB" sz="44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NHÀ </a:t>
            </a:r>
            <a:r>
              <a:rPr lang="en-GB" sz="4400" b="1" dirty="0">
                <a:latin typeface="Times New Roman" panose="02020603050405020304" pitchFamily="18" charset="0"/>
                <a:ea typeface="Arial" panose="020B0604020202020204" pitchFamily="34" charset="0"/>
              </a:rPr>
              <a:t>CHUNG CƯ R4 - GOLDMARK CITY</a:t>
            </a:r>
            <a:br>
              <a:rPr lang="en-GB" sz="4400" b="1" dirty="0"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GB" sz="4400" b="1" dirty="0">
                <a:latin typeface="Times New Roman" panose="02020603050405020304" pitchFamily="18" charset="0"/>
                <a:ea typeface="Arial" panose="020B0604020202020204" pitchFamily="34" charset="0"/>
              </a:rPr>
              <a:t/>
            </a:r>
            <a:br>
              <a:rPr lang="en-GB" sz="4400" b="1" dirty="0"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GB" sz="44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5 - 1 - 2020</a:t>
            </a:r>
            <a:endParaRPr lang="en-GB" sz="4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650667"/>
              </p:ext>
            </p:extLst>
          </p:nvPr>
        </p:nvGraphicFramePr>
        <p:xfrm>
          <a:off x="329609" y="2"/>
          <a:ext cx="11525693" cy="6308290"/>
        </p:xfrm>
        <a:graphic>
          <a:graphicData uri="http://schemas.openxmlformats.org/drawingml/2006/table">
            <a:tbl>
              <a:tblPr/>
              <a:tblGrid>
                <a:gridCol w="1074657"/>
                <a:gridCol w="3358303"/>
                <a:gridCol w="2740374"/>
                <a:gridCol w="1585119"/>
                <a:gridCol w="2767240"/>
              </a:tblGrid>
              <a:tr h="92537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vi-VN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SỐ DƯ TIỀN GỬI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0651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Số</a:t>
                      </a: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tài</a:t>
                      </a: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khoản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Loại Tài khoản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lãi suất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Số dư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4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2201.000.356.8689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Không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kỳ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hạn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522,982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2201.000.246.1138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Không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kỳ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hạn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3,228,473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2201.000.310.4038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Kỳ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hạn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tháng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32,000,000,000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(lãi nhập gốc)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2201.000.310.4047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Kỳ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hạn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tháng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1,552,931,507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(lãi nhập gốc)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2201.000.310.4065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Kỳ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hạn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tháng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513,959,105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(lãi nhập gốc)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2201.000.310.4074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Kỳ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hạn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tháng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160,000,000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Số dư tiền gửi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34,230,642,067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93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08089"/>
              </p:ext>
            </p:extLst>
          </p:nvPr>
        </p:nvGraphicFramePr>
        <p:xfrm>
          <a:off x="425302" y="0"/>
          <a:ext cx="11206716" cy="6751670"/>
        </p:xfrm>
        <a:graphic>
          <a:graphicData uri="http://schemas.openxmlformats.org/drawingml/2006/table">
            <a:tbl>
              <a:tblPr/>
              <a:tblGrid>
                <a:gridCol w="1819764"/>
                <a:gridCol w="1486139"/>
                <a:gridCol w="1364822"/>
                <a:gridCol w="1334494"/>
                <a:gridCol w="864388"/>
                <a:gridCol w="1289001"/>
                <a:gridCol w="1440648"/>
                <a:gridCol w="1607460"/>
              </a:tblGrid>
              <a:tr h="51563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CÁC KỲ HẠN </a:t>
                      </a:r>
                      <a:r>
                        <a:rPr lang="en-GB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GỬI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7" marR="6077" marT="6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9159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7" marR="6077" marT="6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7" marR="6077" marT="6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7" marR="6077" marT="6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7" marR="6077" marT="6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7" marR="6077" marT="6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7" marR="6077" marT="6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7" marR="6077" marT="6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7" marR="6077" marT="60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Số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tài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khoản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Số tiền gốc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Ngày hiệu lực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Ngày đến hạn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Lãi suất 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Lãi phát sinh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Lãi dự tính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Số dư cuối kỳ</a:t>
                      </a:r>
                    </a:p>
                  </a:txBody>
                  <a:tcPr marL="6077" marR="6077" marT="6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42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2201.000.310.4038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24/05/2019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24/05/2020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7.50%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32,000,000,000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1,459,726,027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2201.000.310.4047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24/05/2019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24/11/2019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7.00%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52,931,507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1,552,931,507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1,552,931,507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24/11/2019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24/05/2020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6.80%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10,993,904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2201.000.310.4065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24/05/2019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24/08/2019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5.50%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6,931,507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506,931,507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506,931,507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24/08/2019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24/11/2019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5.50%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7,027,598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513,959,105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513,959,105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24/11/2019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24/02/2020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5.00%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2,675,404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34,000,000,000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24/4/2019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24/05/2019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5.50%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153,698,630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2201.000.310.4074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24/05/2019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24/06/2019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5.50%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24/06/2019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24/07/2019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5.50%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24/07/2019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24/08/2019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5.50%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24/08/2019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24/09/2019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5.50%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24/09/2019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24/10/2019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4.80%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24/10/2019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24/11/2019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5.00%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160,000,000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24/11/2019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24/12/2019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5.00%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220,589,242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1,474,052,869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77" marR="6077" marT="6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01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65" y="44139"/>
            <a:ext cx="10515600" cy="93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BÁO CÁO</a:t>
            </a:r>
            <a:r>
              <a:rPr lang="vi-VN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TÀI CHÍNH - 2019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65" y="850605"/>
            <a:ext cx="11336079" cy="5449611"/>
          </a:xfrm>
        </p:spPr>
        <p:txBody>
          <a:bodyPr>
            <a:normAutofit fontScale="92500" lnSpcReduction="10000"/>
          </a:bodyPr>
          <a:lstStyle/>
          <a:p>
            <a:pPr marL="571500" lvl="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gửi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1,698,923,160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Lãi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: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4,281,049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GB" sz="2800" spc="-2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0215" algn="l"/>
              </a:tabLst>
            </a:pPr>
            <a:r>
              <a:rPr lang="en-GB" sz="28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 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Lãi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: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220,589,242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spc="-2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0215" algn="l"/>
              </a:tabLst>
            </a:pPr>
            <a:r>
              <a:rPr lang="en-GB" sz="28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1,474,052,869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b="1" spc="-20" dirty="0">
              <a:solidFill>
                <a:srgbClr val="1B05BB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1500" lvl="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: </a:t>
            </a:r>
          </a:p>
          <a:p>
            <a:pPr marL="1028700" lvl="1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nhắn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SMS :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1,760,000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028700" lvl="1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thuế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:	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4,549,500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(3,500,000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i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028700" lvl="1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 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tocken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key,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web 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...)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617853"/>
            <a:ext cx="10515600" cy="1529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 CÁO </a:t>
            </a:r>
            <a:r>
              <a:rPr lang="en-GB" sz="4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 TÁC </a:t>
            </a:r>
          </a:p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 THU BÀN GIAO</a:t>
            </a:r>
            <a:endParaRPr lang="vi-VN" sz="4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104" y="0"/>
            <a:ext cx="10515600" cy="93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BÁO CÁO</a:t>
            </a:r>
            <a:r>
              <a:rPr lang="vi-VN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CÔNG TÁC NGHIỆM THU BÀN GIAO - 2019</a:t>
            </a:r>
            <a:endParaRPr lang="en-GB"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64" y="933323"/>
            <a:ext cx="11336079" cy="5641213"/>
          </a:xfrm>
        </p:spPr>
        <p:txBody>
          <a:bodyPr>
            <a:normAutofit/>
          </a:bodyPr>
          <a:lstStyle/>
          <a:p>
            <a:pPr marL="571500" lvl="0" indent="-5715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I. CÔNG TÁC NHẬN HỒ SƠ</a:t>
            </a:r>
          </a:p>
          <a:p>
            <a:pPr marL="1028700" lvl="1" indent="-5715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BQT R4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yêu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cầu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CĐT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bàn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tuy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nhiên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bàn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rất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chậm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chưa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đầy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đủ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Cụ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</a:p>
          <a:p>
            <a:pPr marL="1028700" lvl="1" indent="-5715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bàn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ba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đợt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đính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kèm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03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biên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hồ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sơ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).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Hồ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sơ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tương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đối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đầy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đủ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tuy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nhiên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Hồ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sơ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Pháp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lý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chung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cư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còn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thiếu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phê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duyệt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chỉnh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dự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án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</a:p>
          <a:p>
            <a:pPr marL="571500" indent="-5715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II. CÔNG TÁC BÀN GIAO CƠ SỞ VẬT CHẤT:</a:t>
            </a:r>
          </a:p>
          <a:p>
            <a:pPr marL="1028700" lvl="1" indent="-5715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nay, BQT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mới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ệ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thang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máy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phục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trì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tuy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thiên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thang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máy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còn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tồn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tại</a:t>
            </a:r>
            <a:r>
              <a:rPr lang="en-GB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khắc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phục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ác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bên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biên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en-GB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tư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tục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khắc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phục</a:t>
            </a:r>
            <a:r>
              <a:rPr lang="en-GB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GB" sz="2800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104" y="91440"/>
            <a:ext cx="10515600" cy="93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KẾ HOẠCH</a:t>
            </a:r>
            <a:r>
              <a:rPr lang="vi-VN" sz="36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6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NGHIỆM THU BÀN GIAO - 2020</a:t>
            </a:r>
            <a:endParaRPr lang="en-GB" sz="36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64" y="1309800"/>
            <a:ext cx="11336079" cy="4233037"/>
          </a:xfrm>
        </p:spPr>
        <p:txBody>
          <a:bodyPr>
            <a:normAutofit/>
          </a:bodyPr>
          <a:lstStyle/>
          <a:p>
            <a:pPr marL="571500" lvl="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HỒ SƠ: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BQT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CĐT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GB" sz="28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II+III.</a:t>
            </a:r>
          </a:p>
          <a:p>
            <a:pPr marL="571500" lvl="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CƠ SỞ VẬT CHẤT: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	BQT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ưu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tiên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hạng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mục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/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hạng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mục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lắp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Tòa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đưa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vận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/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trì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quy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trì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đảm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hạng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mục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vận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617853"/>
            <a:ext cx="10515600" cy="1529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ĐỀ XUẤT</a:t>
            </a:r>
          </a:p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HNNCC THÔNG QUA </a:t>
            </a:r>
            <a:endParaRPr lang="vi-VN" sz="4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724"/>
            <a:ext cx="10515600" cy="832104"/>
          </a:xfrm>
        </p:spPr>
        <p:txBody>
          <a:bodyPr>
            <a:normAutofit/>
          </a:bodyPr>
          <a:lstStyle/>
          <a:p>
            <a:pPr algn="ctr"/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ĐỔI GIẢM NHÂN SỰ CỦA BQT R4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377" y="1120886"/>
            <a:ext cx="10515600" cy="4883747"/>
          </a:xfrm>
        </p:spPr>
        <p:txBody>
          <a:bodyPr>
            <a:normAutofit/>
          </a:bodyPr>
          <a:lstStyle/>
          <a:p>
            <a:pPr marL="610235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pt-BR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BQT R4 đang hoạt động với 5 người so với 6 người đại diện của cư dân.</a:t>
            </a:r>
          </a:p>
          <a:p>
            <a:pPr marL="610235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BQT R4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đăng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BQT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10235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BQT R4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10235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BQT R4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BQT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Ruby.</a:t>
            </a:r>
          </a:p>
          <a:p>
            <a:pPr marL="610235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endParaRPr lang="en-GB" sz="2400" spc="-2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3085" indent="-4572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è"/>
              <a:tabLst>
                <a:tab pos="450215" algn="l"/>
              </a:tabLst>
            </a:pP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BQT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xuất</a:t>
            </a:r>
            <a:r>
              <a:rPr lang="en-GB" spc="-20" dirty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giữ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cư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dân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BQT R4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5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GB" spc="-20" dirty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GB" spc="-20" dirty="0" smtClean="0">
              <a:solidFill>
                <a:srgbClr val="1B05BB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marL="95885" indent="0" algn="ctr">
              <a:spcBef>
                <a:spcPts val="600"/>
              </a:spcBef>
              <a:spcAft>
                <a:spcPts val="600"/>
              </a:spcAft>
              <a:buNone/>
              <a:tabLst>
                <a:tab pos="450215" algn="l"/>
              </a:tabLst>
            </a:pPr>
            <a:endParaRPr lang="en-GB" spc="-20" dirty="0">
              <a:solidFill>
                <a:srgbClr val="1B05BB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607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6934" y="-53165"/>
            <a:ext cx="10515600" cy="627321"/>
          </a:xfrm>
        </p:spPr>
        <p:txBody>
          <a:bodyPr>
            <a:normAutofit/>
          </a:bodyPr>
          <a:lstStyle/>
          <a:p>
            <a:pPr algn="ctr"/>
            <a:r>
              <a:rPr lang="en-GB" sz="24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SÁNH CÁC HÃNG BẢO TRÌ THANG MÁY</a:t>
            </a:r>
            <a:endParaRPr lang="en-GB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796052"/>
              </p:ext>
            </p:extLst>
          </p:nvPr>
        </p:nvGraphicFramePr>
        <p:xfrm>
          <a:off x="414670" y="446568"/>
          <a:ext cx="11089757" cy="6205714"/>
        </p:xfrm>
        <a:graphic>
          <a:graphicData uri="http://schemas.openxmlformats.org/drawingml/2006/table">
            <a:tbl>
              <a:tblPr/>
              <a:tblGrid>
                <a:gridCol w="709744"/>
                <a:gridCol w="2951893"/>
                <a:gridCol w="1427554"/>
                <a:gridCol w="152660"/>
                <a:gridCol w="2073357"/>
                <a:gridCol w="1484011"/>
                <a:gridCol w="2290538"/>
              </a:tblGrid>
              <a:tr h="2042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Hãng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KONE Việt Nam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Công ty khác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42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Bảo trì thang máy.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Gói Cơ Bản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Gói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Plus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Gói Cơ Bản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Gói Plus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Vệ sinh, kiểm tra, cân chỉnh (nếu cần) và tra dầu mỡ.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5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Cảnh báo các thiết bị có nguy cơ hỏng. 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Hỗ trợ và xử lý sự cố hư hỏng xảy ra trong ngày.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5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Dịch vụ chăm sóc khách hàng 24/7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74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Sửa chữa và thay thế phụ tùng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Không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vi-V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 </a:t>
                      </a:r>
                      <a:b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(Trừ động cơ, cáp &amp; biến tần)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Không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 </a:t>
                      </a:r>
                      <a:b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(Trừ động cơ, cáp &amp; biến tần)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5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KONE online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Không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Không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5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Bảo Hiểm 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1tr EU/vụ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1tr EU/vụ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Đơn giá (bao gồm VAT)/thang/tháng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3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Giá chào lần đầu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4,730,000 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8,360,000 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3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Giá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đàm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phán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3,850,000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7,260,000 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6,160,000 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3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+ 3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accont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KONE online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+ 3 accont KONE online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+ 20tr tiền ứng trước khi sửa chữa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sánh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KONE vs.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Cty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khác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79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Giá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1,100,000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thê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được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</a:t>
                      </a:r>
                      <a:r>
                        <a:rPr lang="vi-V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iá </a:t>
                      </a:r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thấp hơn 15% 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42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Cao hơn 15%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2972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Chất lượng &amp; dịch vụ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Làm theo qui trình, sử dụng vật tư kỹ thuật theo chuẩn của KONE, BQT kiểm soát lịch sử bảo dưỡng sửa chữa</a:t>
                      </a:r>
                      <a:r>
                        <a:rPr lang="vi-V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vật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tư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tiêu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hao</a:t>
                      </a:r>
                      <a:r>
                        <a:rPr lang="vi-V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 </a:t>
                      </a: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thông qua KONE online. </a:t>
                      </a:r>
                      <a:b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Chất lượng, độ an toàn được KONE chịu trách nhiệm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845" marR="4845" marT="4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1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1970" y="725778"/>
            <a:ext cx="11855303" cy="890371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VN.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BQT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37370" y="2278041"/>
            <a:ext cx="4761440" cy="33898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3085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è"/>
              <a:tabLst>
                <a:tab pos="450215" algn="l"/>
              </a:tabLst>
            </a:pP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BQT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xuất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HNNCC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qua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án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GB" spc="-20" dirty="0" smtClean="0">
              <a:solidFill>
                <a:srgbClr val="1B05BB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marL="95885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450215" algn="l"/>
              </a:tabLst>
            </a:pP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Ký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hđ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Kone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gói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hạn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6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12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tháng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quá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nếu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: chi phi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sửa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chữa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BQT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quyền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chủ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sang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gói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Kone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-plus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tổ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chức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mời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thầu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cạnh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GB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GB" spc="-20" dirty="0" smtClean="0">
              <a:solidFill>
                <a:srgbClr val="1B05B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6934" y="0"/>
            <a:ext cx="10515600" cy="627321"/>
          </a:xfrm>
        </p:spPr>
        <p:txBody>
          <a:bodyPr>
            <a:normAutofit/>
          </a:bodyPr>
          <a:lstStyle/>
          <a:p>
            <a:pPr algn="ctr"/>
            <a:r>
              <a:rPr lang="en-GB" sz="28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XUẤT CỦA BQT CHO HĐ BẢO TRÌ THANG MÁY</a:t>
            </a:r>
            <a:endParaRPr lang="en-GB" sz="28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294625"/>
              </p:ext>
            </p:extLst>
          </p:nvPr>
        </p:nvGraphicFramePr>
        <p:xfrm>
          <a:off x="204301" y="1892595"/>
          <a:ext cx="6947400" cy="4160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Worksheet" r:id="rId4" imgW="6210423" imgH="2514468" progId="Excel.Sheet.12">
                  <p:embed/>
                </p:oleObj>
              </mc:Choice>
              <mc:Fallback>
                <p:oleObj name="Worksheet" r:id="rId4" imgW="6210423" imgH="25144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301" y="1892595"/>
                        <a:ext cx="6947400" cy="4160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3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732" y="14184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MỘT SỐ QUI ĐỊNH VỀ THAM GIA HỘI NGHỊ</a:t>
            </a:r>
            <a:endParaRPr lang="en-GB" sz="32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72" y="1467404"/>
            <a:ext cx="10866120" cy="363112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thoại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&amp;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hạn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trao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đổi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riêng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họp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Đóng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góp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mang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dựng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nằm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dung do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hội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nghị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nhất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Tôn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trọng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hành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đoàn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tịch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hội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nghị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tôn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trọng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phục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tùng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ý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đa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>
                <a:latin typeface="Times New Roman" panose="02020603050405020304" pitchFamily="18" charset="0"/>
                <a:ea typeface="Arial" panose="020B0604020202020204" pitchFamily="34" charset="0"/>
              </a:rPr>
              <a:t>T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hời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đóng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góp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ý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</a:rPr>
              <a:t>5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phút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cuộc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họp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thúc</a:t>
            </a: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1" y="1257405"/>
            <a:ext cx="10887738" cy="5068967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GB" sz="28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GB" sz="28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8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b="1" i="1" dirty="0" smtClean="0">
              <a:solidFill>
                <a:srgbClr val="1B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arabicPeriod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thang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PCCC,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+mj-lt"/>
              <a:buAutoNum type="arabicPeriod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web,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tin, FB,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BQT.</a:t>
            </a:r>
          </a:p>
          <a:p>
            <a:pPr marL="571500" indent="-571500">
              <a:buFont typeface="+mj-lt"/>
              <a:buAutoNum type="arabicPeriod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GB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b="1" dirty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LƯỢNG – HIỆU QUẢ - MINH BẠCH</a:t>
            </a:r>
            <a:r>
              <a:rPr lang="en-GB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b="1" dirty="0">
              <a:solidFill>
                <a:srgbClr val="1B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4791" y="0"/>
            <a:ext cx="11204943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ĐỀ XUẤT KẾ HOẠCH BẢO TRÌ NĂM 2020</a:t>
            </a:r>
            <a:endParaRPr lang="en-GB" sz="32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1" y="1458573"/>
            <a:ext cx="10887738" cy="315000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CĐT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2.630.650.000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(Hai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arabicPeriod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BQT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2.150.000.000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(Hai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4791" y="0"/>
            <a:ext cx="11204943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ĐỀ XUẤT KẾ HOẠCH BẢO TRÌ NĂM 2020</a:t>
            </a:r>
            <a:endParaRPr lang="en-GB" sz="32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4791" y="0"/>
            <a:ext cx="11204943" cy="630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ĐỀ XUẤT KẾ HOẠCH BẢO </a:t>
            </a: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 NĂM </a:t>
            </a: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GB" sz="32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926339"/>
              </p:ext>
            </p:extLst>
          </p:nvPr>
        </p:nvGraphicFramePr>
        <p:xfrm>
          <a:off x="148208" y="630936"/>
          <a:ext cx="11914109" cy="601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Worksheet" r:id="rId4" imgW="10725014" imgH="4667404" progId="Excel.Sheet.12">
                  <p:embed/>
                </p:oleObj>
              </mc:Choice>
              <mc:Fallback>
                <p:oleObj name="Worksheet" r:id="rId4" imgW="10725014" imgH="46674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208" y="630936"/>
                        <a:ext cx="11914109" cy="6016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69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4791" y="0"/>
            <a:ext cx="11204943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ĐỀ XUẤT KẾ HOẠCH BẢO TRÌ NĂM 2020</a:t>
            </a:r>
            <a:endParaRPr lang="en-GB" sz="32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045581"/>
              </p:ext>
            </p:extLst>
          </p:nvPr>
        </p:nvGraphicFramePr>
        <p:xfrm>
          <a:off x="100584" y="832104"/>
          <a:ext cx="11960352" cy="586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Worksheet" r:id="rId4" imgW="10725014" imgH="4692775" progId="Excel.Sheet.12">
                  <p:embed/>
                </p:oleObj>
              </mc:Choice>
              <mc:Fallback>
                <p:oleObj name="Worksheet" r:id="rId4" imgW="10725014" imgH="46927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584" y="832104"/>
                        <a:ext cx="11960352" cy="5861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2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4791" y="1"/>
            <a:ext cx="11183537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ĐỀ XUẤT KẾ HOẠCH BẢO TRÌ NĂM 2020</a:t>
            </a:r>
            <a:endParaRPr lang="en-GB" sz="32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078208"/>
              </p:ext>
            </p:extLst>
          </p:nvPr>
        </p:nvGraphicFramePr>
        <p:xfrm>
          <a:off x="213867" y="585216"/>
          <a:ext cx="11878369" cy="611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Worksheet" r:id="rId4" imgW="10794852" imgH="4603581" progId="Excel.Sheet.12">
                  <p:embed/>
                </p:oleObj>
              </mc:Choice>
              <mc:Fallback>
                <p:oleObj name="Worksheet" r:id="rId4" imgW="10794852" imgH="46035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867" y="585216"/>
                        <a:ext cx="11878369" cy="6117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6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4791" y="1"/>
            <a:ext cx="11183537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ĐỀ XUẤT KẾ HOẠCH BẢO TRÌ NĂM 2020</a:t>
            </a:r>
            <a:endParaRPr lang="en-GB" sz="32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075874"/>
              </p:ext>
            </p:extLst>
          </p:nvPr>
        </p:nvGraphicFramePr>
        <p:xfrm>
          <a:off x="182745" y="722376"/>
          <a:ext cx="11841324" cy="520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Worksheet" r:id="rId4" imgW="10998052" imgH="3422657" progId="Excel.Sheet.12">
                  <p:embed/>
                </p:oleObj>
              </mc:Choice>
              <mc:Fallback>
                <p:oleObj name="Worksheet" r:id="rId4" imgW="10998052" imgH="34226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745" y="722376"/>
                        <a:ext cx="11841324" cy="5202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0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30" y="611584"/>
            <a:ext cx="11066721" cy="60018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PCCC</a:t>
            </a:r>
          </a:p>
          <a:p>
            <a:pPr>
              <a:buFontTx/>
              <a:buChar char="-"/>
            </a:pP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Lắp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hòa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KONE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phải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lắp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(KONE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đảm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chỉnh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thang)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+mj-lt"/>
              <a:buAutoNum type="arabicPeriod"/>
            </a:pP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43.750.000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8 thang = 350.000.000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R2 </a:t>
            </a:r>
            <a:r>
              <a:rPr lang="en-GB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+mj-lt"/>
              <a:buAutoNum type="arabicPeriod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10.560.000 /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+mj-lt"/>
              <a:buAutoNum type="arabicPeriod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chi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b="1" dirty="0" err="1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GB" sz="20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sz="20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0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0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GB" sz="20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28700" lvl="1" indent="-571500">
              <a:buFont typeface="+mj-lt"/>
              <a:buAutoNum type="arabicPeriod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R4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thang so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thang ở R1,2&amp;3;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R4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R1,2 &amp;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Thang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thoáng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Xin ý </a:t>
            </a:r>
            <a:r>
              <a:rPr lang="en-GB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kiến</a:t>
            </a:r>
            <a:r>
              <a:rPr lang="en-GB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cư</a:t>
            </a:r>
            <a:r>
              <a:rPr lang="en-GB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dân</a:t>
            </a:r>
            <a:r>
              <a:rPr lang="en-GB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GB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GB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lắp</a:t>
            </a:r>
            <a:r>
              <a:rPr lang="en-GB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GB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GB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lắp</a:t>
            </a:r>
            <a:r>
              <a:rPr lang="en-GB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thang </a:t>
            </a:r>
            <a:r>
              <a:rPr lang="en-GB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endParaRPr lang="en-GB" dirty="0" smtClean="0">
              <a:solidFill>
                <a:srgbClr val="1B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+mj-lt"/>
              <a:buAutoNum type="arabicPeriod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+mj-lt"/>
              <a:buAutoNum type="arabicPeriod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0851" y="-85060"/>
            <a:ext cx="10515600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24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LẮP ĐIỀU HÒA THANG MÁY</a:t>
            </a:r>
            <a:endParaRPr lang="en-GB" sz="24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1" y="1257405"/>
            <a:ext cx="10887738" cy="3323739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R4:	2.150.000.000</a:t>
            </a:r>
            <a:endParaRPr lang="en-GB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		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350.000.000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2020: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2.500.000.000</a:t>
            </a: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4791" y="0"/>
            <a:ext cx="11204943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ĐỀ XUẤT KẾ HOẠCH BẢO TRÌ NĂM 2020</a:t>
            </a:r>
            <a:endParaRPr lang="en-GB" sz="32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3" y="683242"/>
            <a:ext cx="11844670" cy="6174758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2 ban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BQT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TCT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è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BQT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qua:</a:t>
            </a: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BQT).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TCT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1/1/2020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(32.224.600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Ba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2020: 500.000 VND/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Linh Chi. STK 700001268815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TNHH 1 TV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Shinhan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Vietnam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GB" sz="3200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Xin ý </a:t>
            </a:r>
            <a:r>
              <a:rPr lang="en-GB" sz="3200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kiến</a:t>
            </a:r>
            <a:r>
              <a:rPr lang="en-GB" sz="3200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3200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cư</a:t>
            </a:r>
            <a:r>
              <a:rPr lang="en-GB" sz="3200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3200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dân</a:t>
            </a:r>
            <a:r>
              <a:rPr lang="en-GB" sz="3200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3200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GB" sz="3200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 </a:t>
            </a:r>
            <a:endParaRPr lang="en-GB" sz="3200" dirty="0" smtClean="0">
              <a:solidFill>
                <a:srgbClr val="1B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5547" y="-10633"/>
            <a:ext cx="11226208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vi-VN" sz="3200" b="1" spc="-2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BQT ĐỀ XUẤT VỀ VIỆC QUẢN LÝ, SỬ DỤNG VÀ ĐÓNG QUĨ TÒA R4</a:t>
            </a:r>
            <a:endParaRPr lang="vi-VN" sz="3200" b="1" spc="-2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2" y="640080"/>
            <a:ext cx="12099850" cy="6238973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 HÌNH HOẠT ĐỘNG CỦA BQT?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TT02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HTX.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CQ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CP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R4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 R4 :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TNDN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TNDN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TT02 qui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b="1" i="1" dirty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HNNCC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616" y="0"/>
            <a:ext cx="11204943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28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 HÌNH HOẠT ĐỘNG CỦA BQT &amp; KÊ KHAI THUẾ</a:t>
            </a:r>
            <a:endParaRPr lang="en-GB" sz="28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65" y="0"/>
            <a:ext cx="10515600" cy="93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40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NỘI DUNG HỌP</a:t>
            </a:r>
            <a:endParaRPr lang="en-GB" sz="40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65" y="816364"/>
            <a:ext cx="11336079" cy="5641213"/>
          </a:xfrm>
        </p:spPr>
        <p:txBody>
          <a:bodyPr>
            <a:normAutofit fontScale="77500" lnSpcReduction="20000"/>
          </a:bodyPr>
          <a:lstStyle/>
          <a:p>
            <a:pPr marL="571500" lvl="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BÁO CÁO</a:t>
            </a:r>
            <a:r>
              <a:rPr lang="vi-VN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CỦA BQT R4.</a:t>
            </a: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Báo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cáo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BQT</a:t>
            </a: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Báo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cáo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tài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Báo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cáo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nghiệm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thu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bàn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571500" lvl="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BQT ĐỀ XUẤT VÀ XIN BIỂU QUYẾT CỦA HNNCC VỀ</a:t>
            </a: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BQT.</a:t>
            </a: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endParaRPr lang="en-GB" sz="2200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</a:t>
            </a: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thang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endParaRPr lang="en-GB" sz="2200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quĩ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200" spc="-2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</a:t>
            </a:r>
            <a:r>
              <a:rPr lang="en-GB" sz="2200" spc="-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GB" sz="2200" spc="-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GB" sz="2200" spc="-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GB" sz="2200" spc="-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GB" sz="2200" spc="-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BQT &amp; </a:t>
            </a:r>
            <a:r>
              <a:rPr lang="en-GB" sz="2200" spc="-2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GB" sz="2200" spc="-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GB" sz="2200" spc="-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thuế</a:t>
            </a:r>
            <a:endParaRPr lang="en-GB" sz="2200" spc="-2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200" spc="-2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GB" sz="2200" spc="-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</a:t>
            </a:r>
            <a:r>
              <a:rPr lang="en-GB" sz="2200" spc="-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GB" sz="2200" spc="-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GB" sz="2200" spc="-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&amp; </a:t>
            </a:r>
            <a:r>
              <a:rPr lang="en-GB" sz="2200" spc="-2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</a:t>
            </a:r>
            <a:r>
              <a:rPr lang="en-GB" sz="2200" spc="-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GB" sz="2200" spc="-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GB" sz="2200" spc="-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BQT. </a:t>
            </a:r>
            <a:endParaRPr lang="en-GB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571500" lvl="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THẢO LUẬN CÁC VẤN ĐỀ KHÁC TÒA NHÀ GOLDMARK CITY.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31" y="640080"/>
            <a:ext cx="11786615" cy="496541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 HÌNH HOẠT ĐỘNG CỦA BQT?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616" y="0"/>
            <a:ext cx="11204943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28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 HÌNH HOẠT ĐỘNG CỦA BQT &amp; KÊ KHAI THUẾ</a:t>
            </a:r>
            <a:endParaRPr lang="en-GB" sz="28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852521"/>
              </p:ext>
            </p:extLst>
          </p:nvPr>
        </p:nvGraphicFramePr>
        <p:xfrm>
          <a:off x="168631" y="1195095"/>
          <a:ext cx="11868911" cy="5172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514"/>
                <a:gridCol w="1929384"/>
                <a:gridCol w="2150189"/>
                <a:gridCol w="2716314"/>
                <a:gridCol w="2946510"/>
              </a:tblGrid>
              <a:tr h="39028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DOANH NGHIỆP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TỔ</a:t>
                      </a:r>
                      <a:r>
                        <a:rPr lang="en-GB" baseline="0" dirty="0" smtClean="0"/>
                        <a:t> CHỨC XÃ HỘI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4572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CTY CỔ</a:t>
                      </a:r>
                      <a:r>
                        <a:rPr lang="en-GB" baseline="0" dirty="0" smtClean="0"/>
                        <a:t> PHẦN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HTX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CÓ</a:t>
                      </a:r>
                      <a:r>
                        <a:rPr lang="en-GB" baseline="0" dirty="0" smtClean="0"/>
                        <a:t> KINH DOANH, DỊCH VỤ (</a:t>
                      </a:r>
                      <a:r>
                        <a:rPr lang="en-GB" baseline="0" dirty="0" err="1" smtClean="0"/>
                        <a:t>có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sử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dụng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hóa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đơn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KHÔNG</a:t>
                      </a:r>
                      <a:r>
                        <a:rPr lang="en-GB" baseline="0" dirty="0" smtClean="0"/>
                        <a:t> KINH DOANH, DỊCH VỤ (</a:t>
                      </a:r>
                      <a:r>
                        <a:rPr lang="en-GB" baseline="0" dirty="0" err="1" smtClean="0"/>
                        <a:t>không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sử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dụng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hóa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đơn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  <a:tr h="64412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Mục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tiêu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Lợi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nhuận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Lợi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nhuận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Phi </a:t>
                      </a:r>
                      <a:r>
                        <a:rPr lang="en-GB" dirty="0" err="1" smtClean="0"/>
                        <a:t>lợi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nhuận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Phi </a:t>
                      </a:r>
                      <a:r>
                        <a:rPr lang="en-GB" dirty="0" err="1" smtClean="0"/>
                        <a:t>lợi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nhuận</a:t>
                      </a:r>
                      <a:endParaRPr lang="en-GB" dirty="0"/>
                    </a:p>
                  </a:txBody>
                  <a:tcPr/>
                </a:tc>
              </a:tr>
              <a:tr h="645729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Giấy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phép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thành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lập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Sở</a:t>
                      </a:r>
                      <a:r>
                        <a:rPr lang="en-GB" baseline="0" dirty="0" smtClean="0"/>
                        <a:t> KHĐT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err="1" smtClean="0"/>
                        <a:t>Sở</a:t>
                      </a:r>
                      <a:r>
                        <a:rPr lang="en-GB" baseline="0" dirty="0" smtClean="0"/>
                        <a:t> KHĐT/ UBND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UBND, </a:t>
                      </a:r>
                      <a:r>
                        <a:rPr lang="en-GB" dirty="0" err="1" smtClean="0"/>
                        <a:t>Các</a:t>
                      </a:r>
                      <a:r>
                        <a:rPr lang="en-GB" baseline="0" dirty="0" smtClean="0"/>
                        <a:t> CQNN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UBND, </a:t>
                      </a:r>
                      <a:r>
                        <a:rPr lang="en-GB" dirty="0" err="1" smtClean="0"/>
                        <a:t>Các</a:t>
                      </a:r>
                      <a:r>
                        <a:rPr lang="en-GB" baseline="0" dirty="0" smtClean="0"/>
                        <a:t> CQNN</a:t>
                      </a:r>
                      <a:endParaRPr lang="en-GB" dirty="0"/>
                    </a:p>
                  </a:txBody>
                  <a:tcPr/>
                </a:tc>
              </a:tr>
              <a:tr h="64412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Mã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số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thuế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Có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Có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Có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Có</a:t>
                      </a:r>
                      <a:endParaRPr lang="en-GB" dirty="0"/>
                    </a:p>
                  </a:txBody>
                  <a:tcPr/>
                </a:tc>
              </a:tr>
              <a:tr h="644120">
                <a:tc>
                  <a:txBody>
                    <a:bodyPr/>
                    <a:lstStyle/>
                    <a:p>
                      <a:r>
                        <a:rPr lang="en-GB" dirty="0" smtClean="0"/>
                        <a:t>Con </a:t>
                      </a:r>
                      <a:r>
                        <a:rPr lang="en-GB" dirty="0" err="1" smtClean="0"/>
                        <a:t>dấu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Có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Có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Có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Có</a:t>
                      </a:r>
                      <a:endParaRPr lang="en-GB" dirty="0"/>
                    </a:p>
                  </a:txBody>
                  <a:tcPr/>
                </a:tc>
              </a:tr>
              <a:tr h="64412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Doanh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thu</a:t>
                      </a:r>
                      <a:r>
                        <a:rPr lang="en-GB" dirty="0" smtClean="0"/>
                        <a:t> (</a:t>
                      </a:r>
                      <a:r>
                        <a:rPr lang="en-GB" i="1" dirty="0" err="1" smtClean="0"/>
                        <a:t>từ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hoạt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động</a:t>
                      </a:r>
                      <a:r>
                        <a:rPr lang="en-GB" i="1" baseline="0" dirty="0" smtClean="0"/>
                        <a:t> KD, DV)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Có</a:t>
                      </a:r>
                      <a:r>
                        <a:rPr lang="en-GB" dirty="0" smtClean="0"/>
                        <a:t> </a:t>
                      </a:r>
                      <a:r>
                        <a:rPr lang="en-GB" i="1" dirty="0" smtClean="0"/>
                        <a:t>(</a:t>
                      </a:r>
                      <a:r>
                        <a:rPr lang="en-GB" i="1" dirty="0" err="1" smtClean="0"/>
                        <a:t>bao</a:t>
                      </a:r>
                      <a:r>
                        <a:rPr lang="en-GB" i="1" dirty="0" smtClean="0"/>
                        <a:t> </a:t>
                      </a:r>
                      <a:r>
                        <a:rPr lang="en-GB" i="1" dirty="0" err="1" smtClean="0"/>
                        <a:t>gồm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lãi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tiền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gửi</a:t>
                      </a:r>
                      <a:r>
                        <a:rPr lang="en-GB" i="1" baseline="0" dirty="0" smtClean="0"/>
                        <a:t>)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Có</a:t>
                      </a:r>
                      <a:r>
                        <a:rPr lang="en-GB" dirty="0" smtClean="0"/>
                        <a:t> </a:t>
                      </a:r>
                      <a:r>
                        <a:rPr lang="en-GB" i="1" dirty="0" smtClean="0"/>
                        <a:t>(</a:t>
                      </a:r>
                      <a:r>
                        <a:rPr lang="en-GB" i="1" dirty="0" err="1" smtClean="0"/>
                        <a:t>bao</a:t>
                      </a:r>
                      <a:r>
                        <a:rPr lang="en-GB" i="1" dirty="0" smtClean="0"/>
                        <a:t> </a:t>
                      </a:r>
                      <a:r>
                        <a:rPr lang="en-GB" i="1" dirty="0" err="1" smtClean="0"/>
                        <a:t>gồm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lãi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tiền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gửi</a:t>
                      </a:r>
                      <a:r>
                        <a:rPr lang="en-GB" i="1" baseline="0" dirty="0" smtClean="0"/>
                        <a:t>)</a:t>
                      </a:r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Có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??? </a:t>
                      </a:r>
                    </a:p>
                    <a:p>
                      <a:pPr algn="ctr"/>
                      <a:r>
                        <a:rPr lang="en-GB" dirty="0" err="1" smtClean="0"/>
                        <a:t>Lãi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tiền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gửi</a:t>
                      </a:r>
                      <a:r>
                        <a:rPr lang="en-GB" baseline="0" dirty="0" smtClean="0"/>
                        <a:t> ?</a:t>
                      </a:r>
                      <a:endParaRPr lang="en-GB" dirty="0"/>
                    </a:p>
                  </a:txBody>
                  <a:tcPr/>
                </a:tc>
              </a:tr>
              <a:tr h="645729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Nghĩa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err="1" smtClean="0"/>
                        <a:t>vụ</a:t>
                      </a:r>
                      <a:r>
                        <a:rPr lang="en-GB" baseline="0" smtClean="0"/>
                        <a:t> thuế TNDN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Trực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tiếp</a:t>
                      </a:r>
                      <a:r>
                        <a:rPr lang="en-GB" baseline="0" dirty="0" smtClean="0"/>
                        <a:t>: </a:t>
                      </a:r>
                      <a:r>
                        <a:rPr lang="en-GB" baseline="0" dirty="0" err="1" smtClean="0"/>
                        <a:t>Từ</a:t>
                      </a:r>
                      <a:r>
                        <a:rPr lang="en-GB" baseline="0" dirty="0" smtClean="0"/>
                        <a:t> 1% - 5</a:t>
                      </a:r>
                      <a:r>
                        <a:rPr lang="en-GB" baseline="0" dirty="0" smtClean="0"/>
                        <a:t>%</a:t>
                      </a:r>
                    </a:p>
                    <a:p>
                      <a:pPr algn="ctr"/>
                      <a:r>
                        <a:rPr lang="en-GB" baseline="0" dirty="0" err="1" smtClean="0"/>
                        <a:t>Khấu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trừ</a:t>
                      </a:r>
                      <a:r>
                        <a:rPr lang="en-GB" baseline="0" dirty="0" smtClean="0"/>
                        <a:t>: </a:t>
                      </a:r>
                      <a:r>
                        <a:rPr lang="en-GB" baseline="0" dirty="0" smtClean="0"/>
                        <a:t>20% (VAT </a:t>
                      </a:r>
                      <a:r>
                        <a:rPr lang="en-GB" baseline="0" dirty="0" err="1" smtClean="0"/>
                        <a:t>đầu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ra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/>
                        <a:t>– VAT </a:t>
                      </a:r>
                      <a:r>
                        <a:rPr lang="en-GB" baseline="0" dirty="0" err="1" smtClean="0"/>
                        <a:t>đầu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vào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Trực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tiếp</a:t>
                      </a:r>
                      <a:r>
                        <a:rPr lang="en-GB" baseline="0" dirty="0" smtClean="0"/>
                        <a:t>: </a:t>
                      </a:r>
                      <a:r>
                        <a:rPr lang="en-GB" baseline="0" dirty="0" smtClean="0"/>
                        <a:t>1% - 5%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Khấu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trừ</a:t>
                      </a:r>
                      <a:r>
                        <a:rPr lang="en-GB" baseline="0" dirty="0" smtClean="0"/>
                        <a:t>: 20% (VAT </a:t>
                      </a:r>
                      <a:r>
                        <a:rPr lang="en-GB" baseline="0" dirty="0" err="1" smtClean="0"/>
                        <a:t>đầu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ra</a:t>
                      </a:r>
                      <a:r>
                        <a:rPr lang="en-GB" baseline="0" dirty="0" smtClean="0"/>
                        <a:t> – VAT </a:t>
                      </a:r>
                      <a:r>
                        <a:rPr lang="en-GB" baseline="0" dirty="0" err="1" smtClean="0"/>
                        <a:t>đầu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vào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Không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9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8630" y="516741"/>
            <a:ext cx="11844670" cy="1920240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 KHĂN CỦA BQT: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BQT.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HNNCC: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TT02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616" y="0"/>
            <a:ext cx="11204943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28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 HÌNH HOẠT ĐỘNG CỦA BQT &amp; KÊ KHAI THUẾ</a:t>
            </a:r>
            <a:endParaRPr lang="en-GB" sz="28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835584"/>
              </p:ext>
            </p:extLst>
          </p:nvPr>
        </p:nvGraphicFramePr>
        <p:xfrm>
          <a:off x="168630" y="1979781"/>
          <a:ext cx="1193122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878"/>
                <a:gridCol w="2405313"/>
                <a:gridCol w="1850585"/>
                <a:gridCol w="3483769"/>
                <a:gridCol w="2519675"/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DOANH NGHIỆP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TỔ</a:t>
                      </a:r>
                      <a:r>
                        <a:rPr lang="en-GB" baseline="0" dirty="0" smtClean="0"/>
                        <a:t> CHỨC XÃ HỘI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5054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CTY CỔ</a:t>
                      </a:r>
                      <a:r>
                        <a:rPr lang="en-GB" baseline="0" dirty="0" smtClean="0"/>
                        <a:t> PHẦN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HTX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CÓ</a:t>
                      </a:r>
                      <a:r>
                        <a:rPr lang="en-GB" baseline="0" dirty="0" smtClean="0"/>
                        <a:t> KINH DOANH, DỊCH VỤ 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(</a:t>
                      </a:r>
                      <a:r>
                        <a:rPr lang="en-GB" sz="1400" baseline="0" dirty="0" err="1" smtClean="0"/>
                        <a:t>có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sử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dụng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hóa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đơn</a:t>
                      </a:r>
                      <a:r>
                        <a:rPr lang="en-GB" sz="1400" baseline="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KHÔNG</a:t>
                      </a:r>
                      <a:r>
                        <a:rPr lang="en-GB" baseline="0" dirty="0" smtClean="0"/>
                        <a:t> KINH DOANH, DỊCH VỤ </a:t>
                      </a:r>
                    </a:p>
                    <a:p>
                      <a:pPr algn="ctr"/>
                      <a:r>
                        <a:rPr lang="en-GB" sz="1200" baseline="0" dirty="0" smtClean="0"/>
                        <a:t>(</a:t>
                      </a:r>
                      <a:r>
                        <a:rPr lang="en-GB" sz="1200" baseline="0" dirty="0" err="1" smtClean="0"/>
                        <a:t>không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sử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dụng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hóa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đơn</a:t>
                      </a:r>
                      <a:r>
                        <a:rPr lang="en-GB" sz="1200" baseline="0" dirty="0" smtClean="0"/>
                        <a:t> ?)</a:t>
                      </a:r>
                      <a:endParaRPr lang="en-GB" sz="1200" dirty="0"/>
                    </a:p>
                  </a:txBody>
                  <a:tcPr/>
                </a:tc>
              </a:tr>
              <a:tr h="650545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Nghĩa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vụ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thuế</a:t>
                      </a:r>
                      <a:r>
                        <a:rPr lang="en-GB" baseline="0" dirty="0" smtClean="0"/>
                        <a:t> TNDN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Trực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tiếp</a:t>
                      </a:r>
                      <a:r>
                        <a:rPr lang="en-GB" baseline="0" dirty="0" smtClean="0"/>
                        <a:t>: </a:t>
                      </a:r>
                      <a:r>
                        <a:rPr lang="en-GB" baseline="0" dirty="0" smtClean="0"/>
                        <a:t>1%- 5</a:t>
                      </a:r>
                      <a:r>
                        <a:rPr lang="en-GB" baseline="0" dirty="0" smtClean="0"/>
                        <a:t>%</a:t>
                      </a:r>
                    </a:p>
                    <a:p>
                      <a:pPr algn="ctr"/>
                      <a:r>
                        <a:rPr lang="en-GB" baseline="0" dirty="0" err="1" smtClean="0"/>
                        <a:t>Khấu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trừ</a:t>
                      </a:r>
                      <a:r>
                        <a:rPr lang="en-GB" baseline="0" dirty="0" smtClean="0"/>
                        <a:t>: </a:t>
                      </a:r>
                      <a:r>
                        <a:rPr lang="en-GB" baseline="0" dirty="0" smtClean="0"/>
                        <a:t>20% (VAT </a:t>
                      </a:r>
                      <a:r>
                        <a:rPr lang="en-GB" baseline="0" dirty="0" err="1" smtClean="0"/>
                        <a:t>đầu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ra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/>
                        <a:t>– VAT </a:t>
                      </a:r>
                      <a:r>
                        <a:rPr lang="en-GB" baseline="0" dirty="0" err="1" smtClean="0"/>
                        <a:t>đầu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vào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Trực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tiếp</a:t>
                      </a:r>
                      <a:r>
                        <a:rPr lang="en-GB" baseline="0" dirty="0" smtClean="0"/>
                        <a:t>: 1%- 5%</a:t>
                      </a:r>
                    </a:p>
                    <a:p>
                      <a:pPr algn="ctr"/>
                      <a:r>
                        <a:rPr lang="en-GB" baseline="0" dirty="0" err="1" smtClean="0"/>
                        <a:t>Khấu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trừ</a:t>
                      </a:r>
                      <a:r>
                        <a:rPr lang="en-GB" baseline="0" dirty="0" smtClean="0"/>
                        <a:t>: 20% (VAT </a:t>
                      </a:r>
                      <a:r>
                        <a:rPr lang="en-GB" baseline="0" dirty="0" err="1" smtClean="0"/>
                        <a:t>đầu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ra</a:t>
                      </a:r>
                      <a:r>
                        <a:rPr lang="en-GB" baseline="0" dirty="0" smtClean="0"/>
                        <a:t> – VAT </a:t>
                      </a:r>
                      <a:r>
                        <a:rPr lang="en-GB" baseline="0" dirty="0" err="1" smtClean="0"/>
                        <a:t>đầu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vào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Không</a:t>
                      </a:r>
                      <a:endParaRPr lang="en-GB" dirty="0"/>
                    </a:p>
                  </a:txBody>
                  <a:tcPr/>
                </a:tc>
              </a:tr>
              <a:tr h="650545">
                <a:tc>
                  <a:txBody>
                    <a:bodyPr/>
                    <a:lstStyle/>
                    <a:p>
                      <a:r>
                        <a:rPr lang="en-GB" dirty="0" smtClean="0"/>
                        <a:t>ƯU</a:t>
                      </a:r>
                      <a:r>
                        <a:rPr lang="en-GB" baseline="0" dirty="0" smtClean="0"/>
                        <a:t> ĐIỂM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800" dirty="0" err="1" smtClean="0"/>
                        <a:t>Không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bị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phạt</a:t>
                      </a:r>
                      <a:r>
                        <a:rPr lang="en-GB" sz="1800" baseline="0" dirty="0" smtClean="0"/>
                        <a:t>, </a:t>
                      </a:r>
                      <a:r>
                        <a:rPr lang="en-GB" sz="1800" baseline="0" dirty="0" err="1" smtClean="0"/>
                        <a:t>truy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thu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thuế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sau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này</a:t>
                      </a:r>
                      <a:r>
                        <a:rPr lang="en-GB" sz="1800" baseline="0" dirty="0" smtClean="0"/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800" baseline="0" dirty="0" err="1" smtClean="0"/>
                        <a:t>Có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thể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hoàn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thuế</a:t>
                      </a:r>
                      <a:r>
                        <a:rPr lang="en-GB" sz="1800" baseline="0" dirty="0" smtClean="0"/>
                        <a:t> VAT </a:t>
                      </a:r>
                      <a:r>
                        <a:rPr lang="en-GB" sz="1800" baseline="0" dirty="0" err="1" smtClean="0"/>
                        <a:t>hàng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năm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nếu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nộp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thuế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gián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tiếp</a:t>
                      </a:r>
                      <a:r>
                        <a:rPr lang="en-GB" sz="1800" baseline="0" dirty="0" smtClean="0"/>
                        <a:t> ???</a:t>
                      </a:r>
                      <a:endParaRPr lang="en-GB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800" dirty="0" err="1" smtClean="0"/>
                        <a:t>Không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bị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phạt</a:t>
                      </a:r>
                      <a:r>
                        <a:rPr lang="en-GB" sz="1800" baseline="0" dirty="0" smtClean="0"/>
                        <a:t>, </a:t>
                      </a:r>
                      <a:r>
                        <a:rPr lang="en-GB" sz="1800" baseline="0" dirty="0" err="1" smtClean="0"/>
                        <a:t>truy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thu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thuế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sau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này</a:t>
                      </a:r>
                      <a:r>
                        <a:rPr lang="en-GB" sz="1800" baseline="0" dirty="0" smtClean="0"/>
                        <a:t> (</a:t>
                      </a:r>
                      <a:r>
                        <a:rPr lang="en-GB" sz="1800" baseline="0" dirty="0" err="1" smtClean="0"/>
                        <a:t>nếu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có</a:t>
                      </a:r>
                      <a:r>
                        <a:rPr lang="en-GB" sz="1800" baseline="0" dirty="0" smtClean="0"/>
                        <a:t>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800" baseline="0" dirty="0" err="1" smtClean="0"/>
                        <a:t>Là</a:t>
                      </a:r>
                      <a:r>
                        <a:rPr lang="en-GB" sz="1800" baseline="0" dirty="0" smtClean="0"/>
                        <a:t> BQT </a:t>
                      </a:r>
                      <a:r>
                        <a:rPr lang="en-GB" sz="1800" b="1" baseline="0" dirty="0" err="1" smtClean="0"/>
                        <a:t>đầu</a:t>
                      </a:r>
                      <a:r>
                        <a:rPr lang="en-GB" sz="1800" b="1" baseline="0" dirty="0" smtClean="0"/>
                        <a:t> </a:t>
                      </a:r>
                      <a:r>
                        <a:rPr lang="en-GB" sz="1800" b="1" baseline="0" dirty="0" err="1" smtClean="0"/>
                        <a:t>tiên</a:t>
                      </a:r>
                      <a:r>
                        <a:rPr lang="en-GB" sz="1800" b="1" baseline="0" dirty="0" smtClean="0"/>
                        <a:t> </a:t>
                      </a:r>
                      <a:r>
                        <a:rPr lang="en-GB" sz="1800" baseline="0" dirty="0" err="1" smtClean="0"/>
                        <a:t>nộp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thuế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GB" dirty="0" smtClean="0"/>
                        <a:t>- </a:t>
                      </a:r>
                      <a:r>
                        <a:rPr lang="en-GB" dirty="0" err="1" smtClean="0"/>
                        <a:t>Giảm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/>
                        <a:t>chi </a:t>
                      </a:r>
                      <a:r>
                        <a:rPr lang="en-GB" baseline="0" dirty="0" err="1" smtClean="0"/>
                        <a:t>phí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cho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quĩ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bảo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trì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cho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cư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dân</a:t>
                      </a:r>
                      <a:r>
                        <a:rPr lang="en-GB" baseline="0" dirty="0" smtClean="0"/>
                        <a:t>.</a:t>
                      </a:r>
                    </a:p>
                  </a:txBody>
                  <a:tcPr/>
                </a:tc>
              </a:tr>
              <a:tr h="650545">
                <a:tc>
                  <a:txBody>
                    <a:bodyPr/>
                    <a:lstStyle/>
                    <a:p>
                      <a:r>
                        <a:rPr lang="en-GB" dirty="0" smtClean="0"/>
                        <a:t>NHƯỢC</a:t>
                      </a:r>
                      <a:r>
                        <a:rPr lang="en-GB" baseline="0" dirty="0" smtClean="0"/>
                        <a:t> ĐIỂM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dirty="0" err="1" smtClean="0"/>
                        <a:t>Không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được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đổi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loại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hình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kê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khai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thuế</a:t>
                      </a:r>
                      <a:r>
                        <a:rPr lang="en-GB" baseline="0" dirty="0" smtClean="0"/>
                        <a:t>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baseline="0" dirty="0" err="1" smtClean="0"/>
                        <a:t>Phải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nộp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thuế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hàng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năm</a:t>
                      </a:r>
                      <a:r>
                        <a:rPr lang="en-GB" baseline="0" dirty="0" smtClean="0"/>
                        <a:t>.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- </a:t>
                      </a:r>
                      <a:r>
                        <a:rPr lang="en-GB" sz="1800" dirty="0" err="1" smtClean="0"/>
                        <a:t>Có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thể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bị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phạt</a:t>
                      </a:r>
                      <a:r>
                        <a:rPr lang="en-GB" sz="1800" baseline="0" dirty="0" smtClean="0"/>
                        <a:t>, </a:t>
                      </a:r>
                      <a:r>
                        <a:rPr lang="en-GB" sz="1800" baseline="0" dirty="0" err="1" smtClean="0"/>
                        <a:t>truy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thu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thuế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sau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này</a:t>
                      </a:r>
                      <a:r>
                        <a:rPr lang="en-GB" sz="1800" baseline="0" dirty="0" smtClean="0"/>
                        <a:t>, </a:t>
                      </a:r>
                      <a:r>
                        <a:rPr lang="en-GB" sz="1800" baseline="0" dirty="0" err="1" smtClean="0"/>
                        <a:t>lãi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phạt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cao</a:t>
                      </a:r>
                      <a:r>
                        <a:rPr lang="en-GB" sz="1800" baseline="0" dirty="0" smtClean="0"/>
                        <a:t>.</a:t>
                      </a:r>
                      <a:endParaRPr lang="en-GB" dirty="0"/>
                    </a:p>
                  </a:txBody>
                  <a:tcPr/>
                </a:tc>
              </a:tr>
              <a:tr h="650545">
                <a:tc>
                  <a:txBody>
                    <a:bodyPr/>
                    <a:lstStyle/>
                    <a:p>
                      <a:r>
                        <a:rPr lang="en-GB" dirty="0" smtClean="0"/>
                        <a:t>THUẾ</a:t>
                      </a:r>
                      <a:r>
                        <a:rPr lang="en-GB" baseline="0" dirty="0" smtClean="0"/>
                        <a:t> PHẢI NỘP 2019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TT:</a:t>
                      </a:r>
                      <a:r>
                        <a:rPr lang="en-GB" baseline="0" dirty="0" smtClean="0"/>
                        <a:t>  5% x  1.698.923.160  =    84.964.158 đ</a:t>
                      </a:r>
                    </a:p>
                    <a:p>
                      <a:pPr algn="l"/>
                      <a:r>
                        <a:rPr lang="en-GB" baseline="0" dirty="0" smtClean="0"/>
                        <a:t>GT: 20% x 1.698.923.160 =  339.784.632 đ</a:t>
                      </a:r>
                    </a:p>
                    <a:p>
                      <a:pPr algn="ctr"/>
                      <a:r>
                        <a:rPr lang="en-GB" i="1" baseline="0" dirty="0" smtClean="0"/>
                        <a:t>(</a:t>
                      </a:r>
                      <a:r>
                        <a:rPr lang="en-GB" i="1" baseline="0" dirty="0" err="1" smtClean="0"/>
                        <a:t>năm</a:t>
                      </a:r>
                      <a:r>
                        <a:rPr lang="en-GB" i="1" baseline="0" dirty="0" smtClean="0"/>
                        <a:t> 2019 </a:t>
                      </a:r>
                      <a:r>
                        <a:rPr lang="en-GB" i="1" baseline="0" dirty="0" err="1" smtClean="0"/>
                        <a:t>không</a:t>
                      </a:r>
                      <a:r>
                        <a:rPr lang="en-GB" i="1" baseline="0" dirty="0" smtClean="0"/>
                        <a:t> VAT </a:t>
                      </a:r>
                      <a:r>
                        <a:rPr lang="en-GB" i="1" baseline="0" dirty="0" err="1" smtClean="0"/>
                        <a:t>đầu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vào</a:t>
                      </a:r>
                      <a:r>
                        <a:rPr lang="en-GB" i="1" baseline="0" dirty="0" smtClean="0"/>
                        <a:t>)</a:t>
                      </a:r>
                      <a:endParaRPr lang="en-GB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2% </a:t>
                      </a:r>
                      <a:r>
                        <a:rPr lang="en-GB" baseline="0" dirty="0" smtClean="0"/>
                        <a:t>x 1.698.923.160 = 33.978.463 đ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 - </a:t>
                      </a:r>
                      <a:r>
                        <a:rPr lang="en-GB" dirty="0" err="1" smtClean="0"/>
                        <a:t>Lãi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chuyển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vào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phần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tăng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vốn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quĩ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bảo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trì</a:t>
                      </a:r>
                      <a:r>
                        <a:rPr lang="en-GB" baseline="0" dirty="0" smtClean="0"/>
                        <a:t>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8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2870" y="640080"/>
            <a:ext cx="11844670" cy="334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24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HNNCC </a:t>
            </a:r>
            <a:r>
              <a:rPr lang="en-GB" sz="2400" b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QUYẾT MÔ HÌNH HOẠT ĐỘNG BQT &amp; KÊ KHAI THUẾ: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CP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HTX):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1% -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CP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HTX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20% x (VAT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VAT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doanh,cung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1% - 5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616" y="0"/>
            <a:ext cx="11204943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28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 HÌNH HOẠT ĐỘNG CỦA BQT &amp; KÊ KHAI THUẾ</a:t>
            </a:r>
            <a:endParaRPr lang="en-GB" sz="28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88116"/>
              </p:ext>
            </p:extLst>
          </p:nvPr>
        </p:nvGraphicFramePr>
        <p:xfrm>
          <a:off x="168629" y="4279392"/>
          <a:ext cx="1186891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147"/>
                <a:gridCol w="2392751"/>
                <a:gridCol w="1840921"/>
                <a:gridCol w="3465576"/>
                <a:gridCol w="2506516"/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DOANH NGHIỆP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TỔ</a:t>
                      </a:r>
                      <a:r>
                        <a:rPr lang="en-GB" baseline="0" dirty="0" smtClean="0"/>
                        <a:t> CHỨC XÃ HỘI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5054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CTY CỔ</a:t>
                      </a:r>
                      <a:r>
                        <a:rPr lang="en-GB" baseline="0" dirty="0" smtClean="0"/>
                        <a:t> PHẦN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HTX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CÓ</a:t>
                      </a:r>
                      <a:r>
                        <a:rPr lang="en-GB" baseline="0" dirty="0" smtClean="0"/>
                        <a:t> KINH DOANH, DỊCH VỤ 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(</a:t>
                      </a:r>
                      <a:r>
                        <a:rPr lang="en-GB" sz="1400" baseline="0" dirty="0" err="1" smtClean="0"/>
                        <a:t>có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sử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dụng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hóa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đơn</a:t>
                      </a:r>
                      <a:r>
                        <a:rPr lang="en-GB" sz="1400" baseline="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KHÔNG</a:t>
                      </a:r>
                      <a:r>
                        <a:rPr lang="en-GB" baseline="0" dirty="0" smtClean="0"/>
                        <a:t> KINH DOANH, DỊCH VỤ </a:t>
                      </a:r>
                    </a:p>
                    <a:p>
                      <a:pPr algn="ctr"/>
                      <a:r>
                        <a:rPr lang="en-GB" sz="1200" baseline="0" dirty="0" smtClean="0"/>
                        <a:t>(</a:t>
                      </a:r>
                      <a:r>
                        <a:rPr lang="en-GB" sz="1200" baseline="0" dirty="0" err="1" smtClean="0"/>
                        <a:t>không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sử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dụng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hóa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đơn</a:t>
                      </a:r>
                      <a:r>
                        <a:rPr lang="en-GB" sz="1200" baseline="0" dirty="0" smtClean="0"/>
                        <a:t> ?)</a:t>
                      </a:r>
                      <a:endParaRPr lang="en-GB" sz="1200" dirty="0"/>
                    </a:p>
                  </a:txBody>
                  <a:tcPr/>
                </a:tc>
              </a:tr>
              <a:tr h="650545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Nghĩa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vụ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thuế</a:t>
                      </a:r>
                      <a:r>
                        <a:rPr lang="en-GB" baseline="0" dirty="0" smtClean="0"/>
                        <a:t> TNDN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Trực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tiếp</a:t>
                      </a:r>
                      <a:r>
                        <a:rPr lang="en-GB" baseline="0" dirty="0" smtClean="0"/>
                        <a:t>: </a:t>
                      </a:r>
                      <a:r>
                        <a:rPr lang="en-GB" baseline="0" dirty="0" smtClean="0"/>
                        <a:t>1% - 5</a:t>
                      </a:r>
                      <a:r>
                        <a:rPr lang="en-GB" baseline="0" dirty="0" smtClean="0"/>
                        <a:t>%</a:t>
                      </a:r>
                    </a:p>
                    <a:p>
                      <a:pPr algn="ctr"/>
                      <a:r>
                        <a:rPr lang="en-GB" baseline="0" dirty="0" err="1" smtClean="0"/>
                        <a:t>Khấu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trừ</a:t>
                      </a:r>
                      <a:r>
                        <a:rPr lang="en-GB" baseline="0" dirty="0" smtClean="0"/>
                        <a:t>: </a:t>
                      </a:r>
                      <a:r>
                        <a:rPr lang="en-GB" baseline="0" dirty="0" smtClean="0"/>
                        <a:t>20% (VAT </a:t>
                      </a:r>
                      <a:r>
                        <a:rPr lang="en-GB" baseline="0" dirty="0" err="1" smtClean="0"/>
                        <a:t>đầu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vào</a:t>
                      </a:r>
                      <a:r>
                        <a:rPr lang="en-GB" baseline="0" dirty="0" smtClean="0"/>
                        <a:t> – VAT </a:t>
                      </a:r>
                      <a:r>
                        <a:rPr lang="en-GB" baseline="0" dirty="0" err="1" smtClean="0"/>
                        <a:t>đầu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ra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Trực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tiếp</a:t>
                      </a:r>
                      <a:r>
                        <a:rPr lang="en-GB" baseline="0" dirty="0" smtClean="0"/>
                        <a:t>: 1% - 5%</a:t>
                      </a:r>
                    </a:p>
                    <a:p>
                      <a:pPr algn="ctr"/>
                      <a:r>
                        <a:rPr lang="en-GB" baseline="0" dirty="0" err="1" smtClean="0"/>
                        <a:t>Khấu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trừ</a:t>
                      </a:r>
                      <a:r>
                        <a:rPr lang="en-GB" baseline="0" dirty="0" smtClean="0"/>
                        <a:t>: 20% (VAT </a:t>
                      </a:r>
                      <a:r>
                        <a:rPr lang="en-GB" baseline="0" dirty="0" err="1" smtClean="0"/>
                        <a:t>đầu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vào</a:t>
                      </a:r>
                      <a:r>
                        <a:rPr lang="en-GB" baseline="0" dirty="0" smtClean="0"/>
                        <a:t> – VAT </a:t>
                      </a:r>
                      <a:r>
                        <a:rPr lang="en-GB" baseline="0" dirty="0" err="1" smtClean="0"/>
                        <a:t>đầu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ra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Không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1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0" y="959660"/>
            <a:ext cx="11204943" cy="4877580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arabicPeriod"/>
            </a:pP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HĐ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TNS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TNS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BQT: 35.000.000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vnd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</a:t>
            </a:r>
            <a:endParaRPr lang="en-GB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arabicPeriod"/>
            </a:pPr>
            <a:endParaRPr lang="en-GB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20000"/>
              </a:lnSpc>
              <a:buFont typeface="+mj-lt"/>
              <a:buAutoNum type="arabicPeriod"/>
            </a:pP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BQT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06/2019/TT-BXD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1/1/2020 HNNCC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NN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GB" sz="3100" i="1" dirty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BQT.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90/2019/NĐ-CP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1/1/2020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100" i="1" dirty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4.420.000đ/</a:t>
            </a:r>
            <a:r>
              <a:rPr lang="en-GB" sz="3100" i="1" dirty="0" err="1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3100" i="1" dirty="0" smtClean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100" i="1" dirty="0" smtClean="0">
              <a:solidFill>
                <a:srgbClr val="1B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BQT:	20.000.000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vnd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GB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15.000.000 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vnd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arabicPeriod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4791" y="0"/>
            <a:ext cx="11204943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2800" b="1" spc="-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 PHÍ HOẠT ĐỘNG &amp; PHỤ CẤP CỦA BQT. </a:t>
            </a:r>
            <a:endParaRPr lang="en-GB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7882" y="5815992"/>
            <a:ext cx="5497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Xin ý </a:t>
            </a:r>
            <a:r>
              <a:rPr lang="en-GB" sz="3200" dirty="0" err="1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kiến</a:t>
            </a:r>
            <a:r>
              <a:rPr lang="en-GB" sz="3200" dirty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cư</a:t>
            </a:r>
            <a:r>
              <a:rPr lang="en-GB" sz="3200" dirty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dân</a:t>
            </a:r>
            <a:r>
              <a:rPr lang="en-GB" sz="3200" dirty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GB" sz="3200" dirty="0">
                <a:solidFill>
                  <a:srgbClr val="1B05B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 </a:t>
            </a:r>
            <a:endParaRPr lang="en-GB" sz="3200" dirty="0">
              <a:solidFill>
                <a:srgbClr val="1B05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846453"/>
            <a:ext cx="10411968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ea typeface="Arial" panose="020B0604020202020204" pitchFamily="34" charset="0"/>
              </a:rPr>
              <a:t>THẢO LUẬN</a:t>
            </a:r>
            <a:endParaRPr lang="en-GB" sz="6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9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 THÔNG TIN CHÍNH THỨC CỦA BQT R4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234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B1, B2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 web: </a:t>
            </a:r>
            <a:r>
              <a:rPr lang="en-GB" dirty="0">
                <a:hlinkClick r:id="rId3"/>
              </a:rPr>
              <a:t>http://www.bqtr4goldmarkcity.com/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CỘNG ĐỒNG R4 – GOLDMARKCITY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Fb: TRANG TIN R4 - GOLDMARKCITY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134" y="0"/>
            <a:ext cx="10515600" cy="83210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 HOẠCH BẢO TRÌ NĂM 2020 DO CĐT ĐỀ XUẤT</a:t>
            </a:r>
            <a:endParaRPr lang="en-GB" sz="32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704" t="15305" r="17151" b="8217"/>
          <a:stretch/>
        </p:blipFill>
        <p:spPr>
          <a:xfrm>
            <a:off x="1371600" y="748696"/>
            <a:ext cx="9251546" cy="61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488" t="10698" r="16715" b="13643"/>
          <a:stretch/>
        </p:blipFill>
        <p:spPr>
          <a:xfrm>
            <a:off x="1116419" y="513820"/>
            <a:ext cx="9664995" cy="634793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4134" y="0"/>
            <a:ext cx="10515600" cy="83210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 HOẠCH BẢO TRÌ NĂM 2020 DO CĐT ĐỀ XUẤT</a:t>
            </a:r>
            <a:endParaRPr lang="en-GB" sz="32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529" t="17992" r="17500" b="6047"/>
          <a:stretch/>
        </p:blipFill>
        <p:spPr>
          <a:xfrm>
            <a:off x="1274134" y="711639"/>
            <a:ext cx="9346019" cy="614636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4134" y="0"/>
            <a:ext cx="10515600" cy="83210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 HOẠCH BẢO TRÌ NĂM 2020 DO CĐT ĐỀ XUẤT</a:t>
            </a:r>
            <a:endParaRPr lang="en-GB" sz="32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697" y="191386"/>
            <a:ext cx="4111214" cy="6164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386"/>
            <a:ext cx="4008475" cy="6271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535" y="550412"/>
            <a:ext cx="3907465" cy="54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0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617853"/>
            <a:ext cx="10515600" cy="1529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 CÁO </a:t>
            </a:r>
            <a:r>
              <a:rPr lang="vi-VN" sz="4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 </a:t>
            </a:r>
            <a:r>
              <a:rPr lang="vi-VN" sz="4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BQT</a:t>
            </a:r>
            <a:endParaRPr lang="vi-VN" sz="4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280" y="188253"/>
            <a:ext cx="5950688" cy="63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1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846453"/>
            <a:ext cx="10411968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6600" b="1" dirty="0" smtClean="0">
                <a:latin typeface="Times New Roman" panose="02020603050405020304" pitchFamily="18" charset="0"/>
              </a:rPr>
              <a:t>XIN CÁM </a:t>
            </a:r>
            <a:r>
              <a:rPr lang="en-GB" sz="6600" b="1" dirty="0">
                <a:latin typeface="Times New Roman" panose="02020603050405020304" pitchFamily="18" charset="0"/>
              </a:rPr>
              <a:t>ƠN !</a:t>
            </a:r>
          </a:p>
        </p:txBody>
      </p:sp>
    </p:spTree>
    <p:extLst>
      <p:ext uri="{BB962C8B-B14F-4D97-AF65-F5344CB8AC3E}">
        <p14:creationId xmlns:p14="http://schemas.microsoft.com/office/powerpoint/2010/main" val="12940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65" y="0"/>
            <a:ext cx="10515600" cy="93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BÁO CÁO</a:t>
            </a:r>
            <a:r>
              <a:rPr lang="vi-VN" sz="3600" b="1" dirty="0">
                <a:ea typeface="Arial" panose="020B0604020202020204" pitchFamily="34" charset="0"/>
              </a:rPr>
              <a:t> CỦA </a:t>
            </a:r>
            <a:r>
              <a:rPr lang="vi-VN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BQT R4</a:t>
            </a:r>
            <a:r>
              <a:rPr lang="en-GB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 - 2019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5" y="832739"/>
            <a:ext cx="11616920" cy="5824093"/>
          </a:xfrm>
        </p:spPr>
        <p:txBody>
          <a:bodyPr>
            <a:normAutofit lnSpcReduction="10000"/>
          </a:bodyPr>
          <a:lstStyle/>
          <a:p>
            <a:pPr marL="571500" lvl="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Chị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Tâm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viên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BQT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nhiệm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CĐT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thay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đổi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đại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diện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(A.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Hiệp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thay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A.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Đức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571500" lvl="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Tư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pháp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&amp;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truyền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</a:p>
          <a:p>
            <a:pPr marL="1028700" lvl="1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mọi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thủ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tục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tư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pháp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028700" lvl="1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Mở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2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tài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khoản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tại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ngân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BIDV: </a:t>
            </a:r>
            <a:r>
              <a:rPr lang="en-GB" i="1" dirty="0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 </a:t>
            </a:r>
            <a:r>
              <a:rPr lang="en-GB" i="1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đồng</a:t>
            </a:r>
            <a:r>
              <a:rPr lang="en-GB" i="1" dirty="0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i="1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en-GB" i="1" dirty="0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i="1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tài</a:t>
            </a:r>
            <a:r>
              <a:rPr lang="en-GB" i="1" dirty="0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i="1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khoản</a:t>
            </a:r>
            <a:r>
              <a:rPr lang="en-GB" i="1" dirty="0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GB" i="1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GB" i="1" dirty="0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i="1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GB" i="1" dirty="0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dich online</a:t>
            </a:r>
          </a:p>
          <a:p>
            <a:pPr marL="1028700" lvl="1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Lập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trang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Web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BQT R4: </a:t>
            </a:r>
            <a:r>
              <a:rPr lang="en-GB" sz="3200" dirty="0">
                <a:solidFill>
                  <a:srgbClr val="1B05BB"/>
                </a:solidFill>
                <a:hlinkClick r:id="rId3"/>
              </a:rPr>
              <a:t>http://bqtr4goldmarkcity.com</a:t>
            </a:r>
            <a:r>
              <a:rPr lang="en-GB" sz="3200" dirty="0" smtClean="0">
                <a:solidFill>
                  <a:srgbClr val="1B05BB"/>
                </a:solidFill>
                <a:hlinkClick r:id="rId3"/>
              </a:rPr>
              <a:t>/</a:t>
            </a:r>
            <a:r>
              <a:rPr lang="en-GB" sz="3200" dirty="0" smtClean="0">
                <a:solidFill>
                  <a:srgbClr val="1B05BB"/>
                </a:solidFill>
              </a:rPr>
              <a:t> </a:t>
            </a:r>
          </a:p>
          <a:p>
            <a:pPr marL="1028700" lvl="1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Lập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kênh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</a:rPr>
              <a:t> tin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:	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Zalo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GB" sz="2000" dirty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CỘNG ĐỒNG R4 – GOLDMARKCITY</a:t>
            </a:r>
            <a:endParaRPr lang="en-GB" dirty="0">
              <a:solidFill>
                <a:srgbClr val="1B05BB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lvl="1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				Fb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GB" sz="2000" dirty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TRANG TIN R4 - GOLDMARKCITY</a:t>
            </a:r>
            <a:endParaRPr lang="en-GB" dirty="0">
              <a:solidFill>
                <a:srgbClr val="1B05BB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028700" lvl="1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2000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65" y="0"/>
            <a:ext cx="10515600" cy="93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BÁO CÁO</a:t>
            </a:r>
            <a:r>
              <a:rPr lang="vi-VN" sz="3600" b="1" dirty="0">
                <a:ea typeface="Arial" panose="020B0604020202020204" pitchFamily="34" charset="0"/>
              </a:rPr>
              <a:t> CỦA BQT </a:t>
            </a:r>
            <a:r>
              <a:rPr lang="vi-VN" sz="3600" b="1" dirty="0" smtClean="0">
                <a:ea typeface="Arial" panose="020B0604020202020204" pitchFamily="34" charset="0"/>
              </a:rPr>
              <a:t>R4</a:t>
            </a:r>
            <a:r>
              <a:rPr lang="en-GB" sz="3600" b="1" dirty="0" smtClean="0">
                <a:ea typeface="Arial" panose="020B0604020202020204" pitchFamily="34" charset="0"/>
              </a:rPr>
              <a:t> </a:t>
            </a:r>
            <a:r>
              <a:rPr lang="en-GB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- 2019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65" y="741299"/>
            <a:ext cx="11336079" cy="5641213"/>
          </a:xfrm>
        </p:spPr>
        <p:txBody>
          <a:bodyPr>
            <a:normAutofit/>
          </a:bodyPr>
          <a:lstStyle/>
          <a:p>
            <a:pPr marL="571500" lvl="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Quĩ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trì</a:t>
            </a: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đợt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quĩ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GB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34.008.581.276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2200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GB" sz="2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TK: </a:t>
            </a:r>
            <a:r>
              <a:rPr lang="en-GB" sz="2200" b="1" i="1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</a:t>
            </a:r>
            <a:r>
              <a:rPr lang="en-GB" sz="2200" b="1" i="1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tỷ</a:t>
            </a:r>
            <a:r>
              <a:rPr lang="en-GB" sz="2200" b="1" i="1" spc="-20" dirty="0">
                <a:solidFill>
                  <a:srgbClr val="1B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 i="1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 </a:t>
            </a:r>
            <a:r>
              <a:rPr lang="en-GB" sz="2200" b="1" i="1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GB" sz="2200" b="1" i="1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1,5 </a:t>
            </a:r>
            <a:r>
              <a:rPr lang="en-GB" sz="2200" b="1" i="1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tỷ</a:t>
            </a:r>
            <a:r>
              <a:rPr lang="en-GB" sz="2200" b="1" i="1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- 6 </a:t>
            </a:r>
            <a:r>
              <a:rPr lang="en-GB" sz="2200" b="1" i="1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GB" sz="2200" b="1" i="1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500tr - 3 </a:t>
            </a:r>
            <a:r>
              <a:rPr lang="en-GB" sz="2200" b="1" i="1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GB" sz="2200" b="1" i="1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GB" sz="2200" b="1" i="1" u="sng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160tr - 1 </a:t>
            </a:r>
            <a:r>
              <a:rPr lang="en-GB" sz="2200" b="1" i="1" u="sng" spc="-20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GB" sz="2200" b="1" i="1" u="sng" spc="-20" dirty="0" smtClean="0">
                <a:solidFill>
                  <a:srgbClr val="1B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200" b="1" i="1" u="sng" spc="-20" dirty="0">
              <a:solidFill>
                <a:srgbClr val="1B05B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quản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lý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vận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1028700" lvl="1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đàm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phán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ký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dịch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TNS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tháng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3/2019: 8.250đ/m2/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tháng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marL="1028700" lvl="1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bàn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thang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máy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&amp;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ký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trì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3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tháng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Kone</a:t>
            </a:r>
            <a:endParaRPr lang="en-US" sz="2000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028700" lvl="1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nhất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qui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&amp;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TNS.</a:t>
            </a:r>
          </a:p>
          <a:p>
            <a:pPr marL="1028700" lvl="1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TNS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thay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đổi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hân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cấp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cao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cung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cấp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dịch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vệ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chất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đang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đà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cải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thiện</a:t>
            </a:r>
            <a:endParaRPr lang="en-US" sz="2000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028700" lvl="1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ổ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chức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thao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&amp;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hóa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Bơi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thu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bóng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đá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69" y="0"/>
            <a:ext cx="10515600" cy="93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BÁO CÁO</a:t>
            </a:r>
            <a:r>
              <a:rPr lang="vi-VN" sz="3200" b="1" dirty="0">
                <a:ea typeface="Arial" panose="020B0604020202020204" pitchFamily="34" charset="0"/>
              </a:rPr>
              <a:t> CỦA BQT </a:t>
            </a:r>
            <a:r>
              <a:rPr lang="vi-VN" sz="3200" b="1" dirty="0" smtClean="0">
                <a:ea typeface="Arial" panose="020B0604020202020204" pitchFamily="34" charset="0"/>
              </a:rPr>
              <a:t>R4</a:t>
            </a:r>
            <a:r>
              <a:rPr lang="en-GB" sz="3200" b="1" dirty="0" smtClean="0">
                <a:ea typeface="Arial" panose="020B0604020202020204" pitchFamily="34" charset="0"/>
              </a:rPr>
              <a:t> </a:t>
            </a:r>
            <a:r>
              <a:rPr lang="en-GB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– 2020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5" y="832739"/>
            <a:ext cx="11616920" cy="5824093"/>
          </a:xfrm>
        </p:spPr>
        <p:txBody>
          <a:bodyPr>
            <a:normAutofit/>
          </a:bodyPr>
          <a:lstStyle/>
          <a:p>
            <a:pPr marL="571500" lvl="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hội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tốt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hơn</a:t>
            </a:r>
            <a:r>
              <a:rPr lang="vi-VN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971550" lvl="1" indent="-5143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truyền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971550" lvl="1" indent="-5143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Kiện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toàn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lực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trưởng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phó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tầng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tổ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chuyên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môn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971550" lvl="1" indent="-5143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gắn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cư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dân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Hội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họp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liên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hoan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…</a:t>
            </a:r>
          </a:p>
          <a:p>
            <a:pPr marL="971550" lvl="1" indent="-5143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571500" lvl="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Trọng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tâm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2020:</a:t>
            </a:r>
          </a:p>
          <a:p>
            <a:pPr marL="1028700" lvl="1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trì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GB" b="1" i="1" dirty="0" err="1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hất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lương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– </a:t>
            </a:r>
            <a:r>
              <a:rPr lang="en-GB" b="1" i="1" dirty="0" err="1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iệu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GB" b="1" i="1" dirty="0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- Minh </a:t>
            </a:r>
            <a:r>
              <a:rPr lang="en-GB" b="1" i="1" dirty="0" err="1" smtClean="0">
                <a:solidFill>
                  <a:srgbClr val="1B05BB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bạch</a:t>
            </a:r>
            <a:endParaRPr lang="en-GB" b="1" i="1" dirty="0" smtClean="0">
              <a:solidFill>
                <a:srgbClr val="1B05BB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028700" lvl="1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tục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đôn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đốc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TNS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nâng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cao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chất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dịch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028700" lvl="1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tất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bàn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sở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hạ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tầng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617853"/>
            <a:ext cx="10515600" cy="1529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 CÁO </a:t>
            </a:r>
            <a:r>
              <a:rPr lang="en-GB" sz="4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TÀI </a:t>
            </a:r>
            <a:r>
              <a:rPr lang="en-GB" sz="4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endParaRPr lang="vi-VN" sz="4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67" y="265815"/>
            <a:ext cx="10515600" cy="85953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QŨY BẢO TRÌ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9825" y="1331790"/>
            <a:ext cx="10515600" cy="460041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24/04/2019 Ban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34.008.581.276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150/2019/CV-VH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02/4/2019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2%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R4.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34.008.581.276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BQT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34,000,000,000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chi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5,5% 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153,698,630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3592</TotalTime>
  <Words>3191</Words>
  <Application>Microsoft Office PowerPoint</Application>
  <PresentationFormat>Widescreen</PresentationFormat>
  <Paragraphs>665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Office Theme</vt:lpstr>
      <vt:lpstr>Worksheet</vt:lpstr>
      <vt:lpstr>HỘI NGHỊ THƯỜNG NIÊN   NHÀ CHUNG CƯ R4 - GOLDMARK CITY  5 - 1 - 2020</vt:lpstr>
      <vt:lpstr>MỘT SỐ QUI ĐỊNH VỀ THAM GIA HỘI NGHỊ</vt:lpstr>
      <vt:lpstr>NỘI DUNG HỌP</vt:lpstr>
      <vt:lpstr>PowerPoint Presentation</vt:lpstr>
      <vt:lpstr>BÁO CÁO CỦA BQT R4 - 2019</vt:lpstr>
      <vt:lpstr>BÁO CÁO CỦA BQT R4 - 2019</vt:lpstr>
      <vt:lpstr>BÁO CÁO CỦA BQT R4 – 2020 </vt:lpstr>
      <vt:lpstr>PowerPoint Presentation</vt:lpstr>
      <vt:lpstr>QŨY BẢO TRÌ</vt:lpstr>
      <vt:lpstr>PowerPoint Presentation</vt:lpstr>
      <vt:lpstr>PowerPoint Presentation</vt:lpstr>
      <vt:lpstr>BÁO CÁO TÀI CHÍNH - 2019</vt:lpstr>
      <vt:lpstr>PowerPoint Presentation</vt:lpstr>
      <vt:lpstr>BÁO CÁO CÔNG TÁC NGHIỆM THU BÀN GIAO - 2019</vt:lpstr>
      <vt:lpstr>KẾ HOẠCH NGHIỆM THU BÀN GIAO - 2020</vt:lpstr>
      <vt:lpstr>PowerPoint Presentation</vt:lpstr>
      <vt:lpstr>THAY ĐỔI GIẢM NHÂN SỰ CỦA BQT R4</vt:lpstr>
      <vt:lpstr>SO SÁNH CÁC HÃNG BẢO TRÌ THANG MÁY</vt:lpstr>
      <vt:lpstr>ĐỀ XUẤT CỦA BQT CHO HĐ BẢO TRÌ THANG MÁY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</vt:lpstr>
      <vt:lpstr>KÊNH THÔNG TIN CHÍNH THỨC CỦA BQT R4</vt:lpstr>
      <vt:lpstr>KẾ HOẠCH BẢO TRÌ NĂM 2020 DO CĐT ĐỀ XUẤT</vt:lpstr>
      <vt:lpstr>KẾ HOẠCH BẢO TRÌ NĂM 2020 DO CĐT ĐỀ XUẤT</vt:lpstr>
      <vt:lpstr>KẾ HOẠCH BẢO TRÌ NĂM 2020 DO CĐT ĐỀ XUẤT</vt:lpstr>
      <vt:lpstr>PowerPoint Presentation</vt:lpstr>
      <vt:lpstr>PowerPoint Presentation</vt:lpstr>
      <vt:lpstr>XIN CÁM ƠN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NHÀ CHUNG CƯ R4 - GOLDMARK CITY  HỌP THÁNG 5</dc:title>
  <dc:creator>admin</dc:creator>
  <cp:lastModifiedBy>admin</cp:lastModifiedBy>
  <cp:revision>185</cp:revision>
  <dcterms:created xsi:type="dcterms:W3CDTF">2019-05-11T13:08:27Z</dcterms:created>
  <dcterms:modified xsi:type="dcterms:W3CDTF">2020-01-02T16:07:54Z</dcterms:modified>
</cp:coreProperties>
</file>